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0.xml" ContentType="application/vnd.openxmlformats-officedocument.presentationml.tags+xml"/>
  <Override PartName="/ppt/notesSlides/notesSlide26.xml" ContentType="application/vnd.openxmlformats-officedocument.presentationml.notesSlide+xml"/>
  <Override PartName="/ppt/tags/tag21.xml" ContentType="application/vnd.openxmlformats-officedocument.presentationml.tags+xml"/>
  <Override PartName="/ppt/notesSlides/notesSlide27.xml" ContentType="application/vnd.openxmlformats-officedocument.presentationml.notesSlide+xml"/>
  <Override PartName="/ppt/tags/tag22.xml" ContentType="application/vnd.openxmlformats-officedocument.presentationml.tags+xml"/>
  <Override PartName="/ppt/notesSlides/notesSlide28.xml" ContentType="application/vnd.openxmlformats-officedocument.presentationml.notesSlide+xml"/>
  <Override PartName="/ppt/tags/tag23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24.xml" ContentType="application/vnd.openxmlformats-officedocument.presentationml.tags+xml"/>
  <Override PartName="/ppt/notesSlides/notesSlide31.xml" ContentType="application/vnd.openxmlformats-officedocument.presentationml.notesSlide+xml"/>
  <Override PartName="/ppt/tags/tag25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tags/tag26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7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</p:sldMasterIdLst>
  <p:notesMasterIdLst>
    <p:notesMasterId r:id="rId49"/>
  </p:notesMasterIdLst>
  <p:sldIdLst>
    <p:sldId id="307" r:id="rId2"/>
    <p:sldId id="256" r:id="rId3"/>
    <p:sldId id="300" r:id="rId4"/>
    <p:sldId id="301" r:id="rId5"/>
    <p:sldId id="302" r:id="rId6"/>
    <p:sldId id="315" r:id="rId7"/>
    <p:sldId id="316" r:id="rId8"/>
    <p:sldId id="312" r:id="rId9"/>
    <p:sldId id="317" r:id="rId10"/>
    <p:sldId id="303" r:id="rId11"/>
    <p:sldId id="319" r:id="rId12"/>
    <p:sldId id="257" r:id="rId13"/>
    <p:sldId id="320" r:id="rId14"/>
    <p:sldId id="304" r:id="rId15"/>
    <p:sldId id="314" r:id="rId16"/>
    <p:sldId id="306" r:id="rId17"/>
    <p:sldId id="313" r:id="rId18"/>
    <p:sldId id="305" r:id="rId19"/>
    <p:sldId id="258" r:id="rId20"/>
    <p:sldId id="259" r:id="rId21"/>
    <p:sldId id="322" r:id="rId22"/>
    <p:sldId id="321" r:id="rId23"/>
    <p:sldId id="260" r:id="rId24"/>
    <p:sldId id="261" r:id="rId25"/>
    <p:sldId id="262" r:id="rId26"/>
    <p:sldId id="263" r:id="rId27"/>
    <p:sldId id="264" r:id="rId28"/>
    <p:sldId id="265" r:id="rId29"/>
    <p:sldId id="266" r:id="rId30"/>
    <p:sldId id="267" r:id="rId31"/>
    <p:sldId id="268" r:id="rId32"/>
    <p:sldId id="269" r:id="rId33"/>
    <p:sldId id="323" r:id="rId34"/>
    <p:sldId id="270" r:id="rId35"/>
    <p:sldId id="324" r:id="rId36"/>
    <p:sldId id="271" r:id="rId37"/>
    <p:sldId id="272" r:id="rId38"/>
    <p:sldId id="326" r:id="rId39"/>
    <p:sldId id="325" r:id="rId40"/>
    <p:sldId id="273" r:id="rId41"/>
    <p:sldId id="275" r:id="rId42"/>
    <p:sldId id="276" r:id="rId43"/>
    <p:sldId id="278" r:id="rId44"/>
    <p:sldId id="327" r:id="rId45"/>
    <p:sldId id="277" r:id="rId46"/>
    <p:sldId id="309" r:id="rId47"/>
    <p:sldId id="308" r:id="rId48"/>
  </p:sldIdLst>
  <p:sldSz cx="13716000" cy="9144000"/>
  <p:notesSz cx="6997700" cy="92837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1pPr>
    <a:lvl2pPr marL="652463" indent="-1952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2pPr>
    <a:lvl3pPr marL="1304925" indent="-39052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3pPr>
    <a:lvl4pPr marL="1958975" indent="-5873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4pPr>
    <a:lvl5pPr marL="26114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36">
          <p15:clr>
            <a:srgbClr val="A4A3A4"/>
          </p15:clr>
        </p15:guide>
        <p15:guide id="2" pos="19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SE, JOHN" initials="RJ" lastIdx="1" clrIdx="0">
    <p:extLst>
      <p:ext uri="{19B8F6BF-5375-455C-9EA6-DF929625EA0E}">
        <p15:presenceInfo xmlns:p15="http://schemas.microsoft.com/office/powerpoint/2012/main" userId="S::ROSE@cse.sc.edu::78f8d873-ca0c-43c5-a0bd-3b1c848daf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648" y="67"/>
      </p:cViewPr>
      <p:guideLst>
        <p:guide orient="horz" pos="1536"/>
        <p:guide pos="19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>
            <a:extLst>
              <a:ext uri="{FF2B5EF4-FFF2-40B4-BE49-F238E27FC236}">
                <a16:creationId xmlns:a16="http://schemas.microsoft.com/office/drawing/2014/main" id="{972C7549-8264-4263-B054-EAE5DE821CF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35" name="Rectangle 3">
            <a:extLst>
              <a:ext uri="{FF2B5EF4-FFF2-40B4-BE49-F238E27FC236}">
                <a16:creationId xmlns:a16="http://schemas.microsoft.com/office/drawing/2014/main" id="{7DC64D6F-5CCF-4529-AA83-01C1A0C99A49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63988" y="0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7E4DFF81-DE25-47F0-82CC-998495464356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889000" y="696913"/>
            <a:ext cx="521970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0037" name="Rectangle 5">
            <a:extLst>
              <a:ext uri="{FF2B5EF4-FFF2-40B4-BE49-F238E27FC236}">
                <a16:creationId xmlns:a16="http://schemas.microsoft.com/office/drawing/2014/main" id="{4C53379B-EA5A-4AC2-A1F0-5E530D72D62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0075"/>
            <a:ext cx="55975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0038" name="Rectangle 6">
            <a:extLst>
              <a:ext uri="{FF2B5EF4-FFF2-40B4-BE49-F238E27FC236}">
                <a16:creationId xmlns:a16="http://schemas.microsoft.com/office/drawing/2014/main" id="{4A788BEE-88BE-4FFA-A52E-8B6653BBE6C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defTabSz="930275" eaLnBrk="1" hangingPunct="1">
              <a:defRPr sz="1200">
                <a:latin typeface="Times New Roman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0039" name="Rectangle 7">
            <a:extLst>
              <a:ext uri="{FF2B5EF4-FFF2-40B4-BE49-F238E27FC236}">
                <a16:creationId xmlns:a16="http://schemas.microsoft.com/office/drawing/2014/main" id="{08FACDA7-7AD8-47E4-8993-604309386D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3988" y="8818563"/>
            <a:ext cx="30321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031" tIns="46516" rIns="93031" bIns="46516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20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40D245E-A72A-43D8-947C-11CBA99773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ＭＳ Ｐゴシック" charset="-128"/>
      </a:defRPr>
    </a:lvl1pPr>
    <a:lvl2pPr marL="652463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2pPr>
    <a:lvl3pPr marL="1304925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3pPr>
    <a:lvl4pPr marL="1958975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4pPr>
    <a:lvl5pPr marL="2611438" algn="l" rtl="0" eaLnBrk="0" fontAlgn="base" hangingPunct="0">
      <a:spcBef>
        <a:spcPct val="30000"/>
      </a:spcBef>
      <a:spcAft>
        <a:spcPct val="0"/>
      </a:spcAft>
      <a:defRPr sz="1700" kern="1200">
        <a:solidFill>
          <a:schemeClr val="tx1"/>
        </a:solidFill>
        <a:latin typeface="Times New Roman" charset="0"/>
        <a:ea typeface="MS PGothic" panose="020B0600070205080204" pitchFamily="34" charset="-128"/>
        <a:cs typeface="+mn-cs"/>
      </a:defRPr>
    </a:lvl5pPr>
    <a:lvl6pPr marL="326555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653110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>
            <a:extLst>
              <a:ext uri="{FF2B5EF4-FFF2-40B4-BE49-F238E27FC236}">
                <a16:creationId xmlns:a16="http://schemas.microsoft.com/office/drawing/2014/main" id="{AB588409-7F5A-47F3-BD1D-0FB5530979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CC0BC02-916E-437D-8EB4-EC73F25D195F}" type="slidenum">
              <a:rPr lang="en-US" altLang="en-US">
                <a:latin typeface="Times New Roman" panose="02020603050405020304" pitchFamily="18" charset="0"/>
              </a:rPr>
              <a:pPr/>
              <a:t>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001B3B1E-58C4-4F05-ACA3-80181787D8C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DBB4801E-DF92-43F6-BA8A-921207EA42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>
            <a:extLst>
              <a:ext uri="{FF2B5EF4-FFF2-40B4-BE49-F238E27FC236}">
                <a16:creationId xmlns:a16="http://schemas.microsoft.com/office/drawing/2014/main" id="{47539815-08D0-498E-9532-1A814FFF7A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814FD92E-1289-4BE4-B210-CEAC713F9090}" type="slidenum">
              <a:rPr lang="en-US" altLang="en-US">
                <a:latin typeface="Times New Roman" panose="02020603050405020304" pitchFamily="18" charset="0"/>
              </a:rPr>
              <a:pPr/>
              <a:t>14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DAA1A579-90C6-44ED-9173-F77C3E63FC9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9C5F052-57B1-437C-8A8A-559F645B21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0B9BFE18-A09C-4106-A8E1-AF317583A4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36D7A08B-901B-4AEA-9825-0BCAD9FB2B53}" type="slidenum">
              <a:rPr lang="en-US" altLang="en-US">
                <a:latin typeface="Times New Roman" panose="02020603050405020304" pitchFamily="18" charset="0"/>
              </a:rPr>
              <a:pPr/>
              <a:t>16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4C1D80B1-DD57-44BA-88C2-6251609DBF9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55B2F285-86EB-479B-9B2D-9B90FF47D8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>
            <a:extLst>
              <a:ext uri="{FF2B5EF4-FFF2-40B4-BE49-F238E27FC236}">
                <a16:creationId xmlns:a16="http://schemas.microsoft.com/office/drawing/2014/main" id="{16EE60C4-1023-4D76-AA48-695E7DE02A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64BC9F0-6168-4D9D-ABE8-81E49632F235}" type="slidenum">
              <a:rPr lang="en-US" altLang="en-US">
                <a:latin typeface="Times New Roman" panose="02020603050405020304" pitchFamily="18" charset="0"/>
              </a:rPr>
              <a:pPr/>
              <a:t>18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11A23761-4233-4AA4-9D33-BCFD8078067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>
            <a:extLst>
              <a:ext uri="{FF2B5EF4-FFF2-40B4-BE49-F238E27FC236}">
                <a16:creationId xmlns:a16="http://schemas.microsoft.com/office/drawing/2014/main" id="{4061D1C5-F2C2-4280-AA8A-54A39620ED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F466EE31-E821-4B5B-AA77-8EFC0E96A7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E7B9AAF-890B-48FA-A474-4BE003BD6C43}" type="slidenum">
              <a:rPr lang="en-US" altLang="en-US">
                <a:latin typeface="Times New Roman" panose="02020603050405020304" pitchFamily="18" charset="0"/>
              </a:rPr>
              <a:pPr/>
              <a:t>19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567E5F2E-60DE-4E87-8EF7-720845CFF4A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>
            <a:extLst>
              <a:ext uri="{FF2B5EF4-FFF2-40B4-BE49-F238E27FC236}">
                <a16:creationId xmlns:a16="http://schemas.microsoft.com/office/drawing/2014/main" id="{008C854E-4562-4A40-B971-60810D048B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849F82EE-8D4E-4774-9E79-0DC6ADC099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D7F07AF-A987-4E0F-8073-EAABA2BF55C5}" type="slidenum">
              <a:rPr lang="en-US" altLang="en-US">
                <a:latin typeface="Times New Roman" panose="02020603050405020304" pitchFamily="18" charset="0"/>
              </a:rPr>
              <a:pPr/>
              <a:t>20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160C25A-5B42-4473-B288-2EFCF533416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0963BAF1-626B-4172-88FA-01CABA9FF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849F82EE-8D4E-4774-9E79-0DC6ADC099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D7F07AF-A987-4E0F-8073-EAABA2BF55C5}" type="slidenum">
              <a:rPr lang="en-US" altLang="en-US">
                <a:latin typeface="Times New Roman" panose="02020603050405020304" pitchFamily="18" charset="0"/>
              </a:rPr>
              <a:pPr/>
              <a:t>21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160C25A-5B42-4473-B288-2EFCF533416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0963BAF1-626B-4172-88FA-01CABA9FF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113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849F82EE-8D4E-4774-9E79-0DC6ADC099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D7F07AF-A987-4E0F-8073-EAABA2BF55C5}" type="slidenum">
              <a:rPr lang="en-US" altLang="en-US">
                <a:latin typeface="Times New Roman" panose="02020603050405020304" pitchFamily="18" charset="0"/>
              </a:rPr>
              <a:pPr/>
              <a:t>22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3795" name="Rectangle 2">
            <a:extLst>
              <a:ext uri="{FF2B5EF4-FFF2-40B4-BE49-F238E27FC236}">
                <a16:creationId xmlns:a16="http://schemas.microsoft.com/office/drawing/2014/main" id="{7160C25A-5B42-4473-B288-2EFCF533416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>
            <a:extLst>
              <a:ext uri="{FF2B5EF4-FFF2-40B4-BE49-F238E27FC236}">
                <a16:creationId xmlns:a16="http://schemas.microsoft.com/office/drawing/2014/main" id="{0963BAF1-626B-4172-88FA-01CABA9FF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487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82823AC9-E332-4B71-BC80-D441BE9C8E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20AB64C-70CF-45C3-AE1C-AED500486C9B}" type="slidenum">
              <a:rPr lang="en-US" altLang="en-US">
                <a:latin typeface="Times New Roman" panose="02020603050405020304" pitchFamily="18" charset="0"/>
              </a:rPr>
              <a:pPr/>
              <a:t>23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7D77150F-38FD-45F0-B06A-C409A5A3991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3C4FC24E-AECA-42E5-B383-7E7C8C202E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3D9D60AE-B5EB-46FD-9AFC-42C2C135AA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151FE73-717A-4489-A0DA-2E15E4A543BE}" type="slidenum">
              <a:rPr lang="en-US" altLang="en-US">
                <a:latin typeface="Times New Roman" panose="02020603050405020304" pitchFamily="18" charset="0"/>
              </a:rPr>
              <a:pPr/>
              <a:t>24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5B86F958-2D3A-4A37-A026-2BF6B49FF03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5C802DB0-4DE7-4702-9FDA-0C3C650050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625744EE-A35F-4945-AFE6-F427557A58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70270B9-D2D7-44B0-A3A8-5A42BCC7E034}" type="slidenum">
              <a:rPr lang="en-US" altLang="en-US">
                <a:latin typeface="Times New Roman" panose="02020603050405020304" pitchFamily="18" charset="0"/>
              </a:rPr>
              <a:pPr/>
              <a:t>25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563A2A70-7F92-4409-BD35-8FFED50B705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2630BF28-FF9F-4059-8288-38253F8908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9DDE81F8-B9A0-4FB5-A23D-DDFCEC65CAB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1940408-C7AE-4F7E-874E-DE385C48C2AD}" type="slidenum">
              <a:rPr lang="en-US" altLang="en-US">
                <a:latin typeface="Times New Roman" panose="02020603050405020304" pitchFamily="18" charset="0"/>
              </a:rPr>
              <a:pPr/>
              <a:t>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7018ACA6-9A17-4754-8DBB-703A6DA1CF7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23D2DFCE-1AA7-4A0E-850D-D5A42D731F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C07FB8BD-4ABB-4F2C-8956-4CC963FAF0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33D49D1-B1D2-4110-8CFA-81A3908DF0EE}" type="slidenum">
              <a:rPr lang="en-US" altLang="en-US">
                <a:latin typeface="Times New Roman" panose="02020603050405020304" pitchFamily="18" charset="0"/>
              </a:rPr>
              <a:pPr/>
              <a:t>26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5B61905A-190C-4913-9545-2D3478F27C5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2A52BB65-7C42-4BF8-ACAB-C00EAAD131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4F3BDA6E-1BAF-4FBA-A503-BE74ADE981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509ECC8-3B56-4F64-BFBF-F2BAC68990DE}" type="slidenum">
              <a:rPr lang="en-US" altLang="en-US">
                <a:latin typeface="Times New Roman" panose="02020603050405020304" pitchFamily="18" charset="0"/>
              </a:rPr>
              <a:pPr/>
              <a:t>27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BEE7E533-07CB-4CD5-994F-F6E9F0D4D96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94C6F262-9E04-4AFE-AA89-C8A11B79B1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9FCF01A3-9262-4359-8EC7-0C5BE715739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452E297-5C88-4244-A3A5-6C62326E57F0}" type="slidenum">
              <a:rPr lang="en-US" altLang="en-US">
                <a:latin typeface="Times New Roman" panose="02020603050405020304" pitchFamily="18" charset="0"/>
              </a:rPr>
              <a:pPr/>
              <a:t>28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5F96870-5219-492B-85C1-E15C31FCB76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13DF9621-96FC-443A-A9CD-D5EC71CD14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843B1EDC-BCA5-478B-8C18-C5E6CA0CA8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AF553EC8-0BD8-4603-8EA1-C7B2505B0336}" type="slidenum">
              <a:rPr lang="en-US" altLang="en-US">
                <a:latin typeface="Times New Roman" panose="02020603050405020304" pitchFamily="18" charset="0"/>
              </a:rPr>
              <a:pPr/>
              <a:t>29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6E325459-8D85-4CBC-9FB8-10D15DC74FE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E87FF967-3AE1-4B6F-B7A7-9E9B701965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5B5FB65E-C8C2-4EF8-AA39-8FED949448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6F5FB61-56DB-48CC-9015-94C436D8FC3C}" type="slidenum">
              <a:rPr lang="en-US" altLang="en-US">
                <a:latin typeface="Times New Roman" panose="02020603050405020304" pitchFamily="18" charset="0"/>
              </a:rPr>
              <a:pPr/>
              <a:t>30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CAC987A6-7C59-4083-8565-888E1D4E889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AB288C33-762F-4B81-A369-3D152937BD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03F77D31-86BB-453B-90E7-0C682C57E1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A7523BC-0F6F-45EA-AF85-58AF54BD5B7E}" type="slidenum">
              <a:rPr lang="en-US" altLang="en-US">
                <a:latin typeface="Times New Roman" panose="02020603050405020304" pitchFamily="18" charset="0"/>
              </a:rPr>
              <a:pPr/>
              <a:t>31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0C244334-0D5C-4506-818C-82A56A35216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DD12313D-1E8A-4266-A8FE-3478187DDC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43F0171D-A1A3-41C9-AA87-E559D52BF9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6C6A5AA-017F-4E06-AB93-9165F5F20DA6}" type="slidenum">
              <a:rPr lang="en-US" altLang="en-US">
                <a:latin typeface="Times New Roman" panose="02020603050405020304" pitchFamily="18" charset="0"/>
              </a:rPr>
              <a:pPr/>
              <a:t>32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BBB4CA48-BF3C-4293-A86B-F029E8EF19E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F43B42D1-B5D0-44C4-A8AA-83A3AB10C1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43F0171D-A1A3-41C9-AA87-E559D52BF9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96C6A5AA-017F-4E06-AB93-9165F5F20DA6}" type="slidenum">
              <a:rPr lang="en-US" altLang="en-US">
                <a:latin typeface="Times New Roman" panose="02020603050405020304" pitchFamily="18" charset="0"/>
              </a:rPr>
              <a:pPr/>
              <a:t>33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BBB4CA48-BF3C-4293-A86B-F029E8EF19E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F43B42D1-B5D0-44C4-A8AA-83A3AB10C1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2966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F285409B-7E67-4049-A579-1F648B3E43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CC63A80-91BE-4D00-82D1-D39CC2057C2A}" type="slidenum">
              <a:rPr lang="en-US" altLang="en-US">
                <a:latin typeface="Times New Roman" panose="02020603050405020304" pitchFamily="18" charset="0"/>
              </a:rPr>
              <a:pPr/>
              <a:t>34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B59C0437-82F2-484A-8656-AE12A020BE7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1DEC2609-9473-4027-BCCE-31DBF109B9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F285409B-7E67-4049-A579-1F648B3E43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CC63A80-91BE-4D00-82D1-D39CC2057C2A}" type="slidenum">
              <a:rPr lang="en-US" altLang="en-US">
                <a:latin typeface="Times New Roman" panose="02020603050405020304" pitchFamily="18" charset="0"/>
              </a:rPr>
              <a:pPr/>
              <a:t>35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B59C0437-82F2-484A-8656-AE12A020BE7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1DEC2609-9473-4027-BCCE-31DBF109B9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06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F72529F0-71AF-435E-B0B7-0C1188F602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D2ECC536-3F57-4D4A-9547-B26DC9298196}" type="slidenum">
              <a:rPr lang="en-US" altLang="en-US">
                <a:latin typeface="Times New Roman" panose="02020603050405020304" pitchFamily="18" charset="0"/>
              </a:rPr>
              <a:pPr/>
              <a:t>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459ED3FD-4428-469A-B636-0CBC928E068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24C2AAA4-2858-4762-B17A-320CA68073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65E79F5B-0F8E-47CF-A2E7-4B5B437356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60F8D061-F1ED-42D8-BBCC-8F652487AA81}" type="slidenum">
              <a:rPr lang="en-US" altLang="en-US">
                <a:latin typeface="Times New Roman" panose="02020603050405020304" pitchFamily="18" charset="0"/>
              </a:rPr>
              <a:pPr/>
              <a:t>36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8C83C66D-965B-438B-8EBA-447F80D67B5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593EFC36-DDBD-4936-97AA-72BC8B3519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61442E06-BB22-4636-9070-68BB030AC1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62EDE08-C098-4632-A5F8-EF6C6B98743B}" type="slidenum">
              <a:rPr lang="en-US" altLang="en-US">
                <a:latin typeface="Times New Roman" panose="02020603050405020304" pitchFamily="18" charset="0"/>
              </a:rPr>
              <a:pPr/>
              <a:t>37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E09E8B33-BF6E-4DF1-8186-90BD2601CDC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20D4A5D2-96A7-43D8-837B-A2759C6C2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61442E06-BB22-4636-9070-68BB030AC1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62EDE08-C098-4632-A5F8-EF6C6B98743B}" type="slidenum">
              <a:rPr lang="en-US" altLang="en-US">
                <a:latin typeface="Times New Roman" panose="02020603050405020304" pitchFamily="18" charset="0"/>
              </a:rPr>
              <a:pPr/>
              <a:t>38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E09E8B33-BF6E-4DF1-8186-90BD2601CDC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20D4A5D2-96A7-43D8-837B-A2759C6C2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4962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61442E06-BB22-4636-9070-68BB030AC1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62EDE08-C098-4632-A5F8-EF6C6B98743B}" type="slidenum">
              <a:rPr lang="en-US" altLang="en-US">
                <a:latin typeface="Times New Roman" panose="02020603050405020304" pitchFamily="18" charset="0"/>
              </a:rPr>
              <a:pPr/>
              <a:t>39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E09E8B33-BF6E-4DF1-8186-90BD2601CDC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20D4A5D2-96A7-43D8-837B-A2759C6C26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820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C4BA5F36-1D11-49FB-A705-CBD59BC068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6A49F43-9603-4334-886E-84F544664873}" type="slidenum">
              <a:rPr lang="en-US" altLang="en-US">
                <a:latin typeface="Times New Roman" panose="02020603050405020304" pitchFamily="18" charset="0"/>
              </a:rPr>
              <a:pPr/>
              <a:t>40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0F3F0EE3-915D-4CB9-BB9C-1ABC1DCE585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D061D042-513B-4CB4-A8BC-2FC15D4E42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02DBA844-69CE-4A69-99CE-D02A33F8F5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217A9301-FED9-4500-9DC5-81B5D29D845C}" type="slidenum">
              <a:rPr lang="en-US" altLang="en-US">
                <a:latin typeface="Times New Roman" panose="02020603050405020304" pitchFamily="18" charset="0"/>
              </a:rPr>
              <a:pPr/>
              <a:t>41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C8F9CC12-D0BD-4C13-A9B2-9BC2AAE0DB5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6A35B3AC-5137-4500-BC90-8E87695600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688B3809-ABE5-476D-9FD4-282F9F8052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271735C-8E24-4F13-87DC-F6E7098CB9DD}" type="slidenum">
              <a:rPr lang="en-US" altLang="en-US">
                <a:latin typeface="Times New Roman" panose="02020603050405020304" pitchFamily="18" charset="0"/>
              </a:rPr>
              <a:pPr/>
              <a:t>42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23029D93-49DF-4BAA-9948-F22CE111DED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F9A6B81E-39D3-4896-AE4C-3EF450D8A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45EF29E3-0A37-4B82-A0B6-6D107A64D9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7DA3B581-EFE3-48EF-A976-16B1E1ECB938}" type="slidenum">
              <a:rPr lang="en-US" altLang="en-US">
                <a:latin typeface="Times New Roman" panose="02020603050405020304" pitchFamily="18" charset="0"/>
              </a:rPr>
              <a:pPr/>
              <a:t>43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CE0CF223-CB2F-444B-92B8-7145E797605E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D68A07DC-A610-416F-A9ED-09743B62E9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688B3809-ABE5-476D-9FD4-282F9F8052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271735C-8E24-4F13-87DC-F6E7098CB9DD}" type="slidenum">
              <a:rPr lang="en-US" altLang="en-US">
                <a:latin typeface="Times New Roman" panose="02020603050405020304" pitchFamily="18" charset="0"/>
              </a:rPr>
              <a:pPr/>
              <a:t>44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23029D93-49DF-4BAA-9948-F22CE111DED9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F9A6B81E-39D3-4896-AE4C-3EF450D8A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0735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A11BDFD2-0DFB-4FEB-A3F9-FD181F0EE4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0B54B70-72FC-4AD0-A656-F73C3A284516}" type="slidenum">
              <a:rPr lang="en-US" altLang="en-US">
                <a:latin typeface="Times New Roman" panose="02020603050405020304" pitchFamily="18" charset="0"/>
              </a:rPr>
              <a:pPr/>
              <a:t>45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4C71417B-0FD2-4691-B3C9-D32603248BB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894F5621-1AAD-4523-9736-74F3CDE632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98420D17-D59C-41E5-ACB3-5383879945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E0498539-C53E-4C52-A224-5A8B8C537EC9}" type="slidenum">
              <a:rPr lang="en-US" altLang="en-US">
                <a:latin typeface="Times New Roman" panose="02020603050405020304" pitchFamily="18" charset="0"/>
              </a:rPr>
              <a:pPr/>
              <a:t>4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541185EB-3FA7-44C8-92F0-97EA1AEA4D9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DB0CB209-F43E-4958-8512-483920A34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0EC2B5B8-703D-4D42-AA01-8BEB971D1E6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E6CC39F6-8E2F-4C29-9383-4FAB5ABD84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>
            <a:extLst>
              <a:ext uri="{FF2B5EF4-FFF2-40B4-BE49-F238E27FC236}">
                <a16:creationId xmlns:a16="http://schemas.microsoft.com/office/drawing/2014/main" id="{D9011D0E-864B-4AFD-80EB-22C6641120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FC8C2B61-4D11-45A7-9B58-2EAFAF2CA7E7}" type="slidenum">
              <a:rPr lang="en-US" altLang="en-US">
                <a:latin typeface="Times New Roman" panose="02020603050405020304" pitchFamily="18" charset="0"/>
              </a:rPr>
              <a:pPr/>
              <a:t>47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82947" name="Rectangle 2">
            <a:extLst>
              <a:ext uri="{FF2B5EF4-FFF2-40B4-BE49-F238E27FC236}">
                <a16:creationId xmlns:a16="http://schemas.microsoft.com/office/drawing/2014/main" id="{5F978F9F-98AB-4BE8-919A-1612DC8FD24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>
            <a:extLst>
              <a:ext uri="{FF2B5EF4-FFF2-40B4-BE49-F238E27FC236}">
                <a16:creationId xmlns:a16="http://schemas.microsoft.com/office/drawing/2014/main" id="{5032988C-3C4A-4B1B-AC24-441C17BA4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>
            <a:extLst>
              <a:ext uri="{FF2B5EF4-FFF2-40B4-BE49-F238E27FC236}">
                <a16:creationId xmlns:a16="http://schemas.microsoft.com/office/drawing/2014/main" id="{F689A5C9-6538-4B4C-834A-AFC955F694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B811CE85-CABC-4FF6-A0AA-8AF951ACDBD8}" type="slidenum">
              <a:rPr lang="en-US" altLang="en-US">
                <a:latin typeface="Times New Roman" panose="02020603050405020304" pitchFamily="18" charset="0"/>
              </a:rPr>
              <a:pPr/>
              <a:t>5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18ECF40B-FE31-415C-B615-DAE57FD4BF4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>
            <a:extLst>
              <a:ext uri="{FF2B5EF4-FFF2-40B4-BE49-F238E27FC236}">
                <a16:creationId xmlns:a16="http://schemas.microsoft.com/office/drawing/2014/main" id="{BC76A978-7CCE-4B57-84D7-B8E7601F3A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E46E56CB-5AF6-4962-A4E6-AE9F095181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EB4260C-DF65-4148-98E2-8EA11F2EB8F6}" type="slidenum">
              <a:rPr lang="en-US" altLang="en-US">
                <a:latin typeface="Times New Roman" panose="02020603050405020304" pitchFamily="18" charset="0"/>
              </a:rPr>
              <a:pPr/>
              <a:t>10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28C8AB40-CB2F-4D2A-8351-9973993D2A4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F044E6D8-4067-40C6-AA42-399DE3806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E46E56CB-5AF6-4962-A4E6-AE9F095181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CEB4260C-DF65-4148-98E2-8EA11F2EB8F6}" type="slidenum">
              <a:rPr lang="en-US" altLang="en-US">
                <a:latin typeface="Times New Roman" panose="02020603050405020304" pitchFamily="18" charset="0"/>
              </a:rPr>
              <a:pPr/>
              <a:t>11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28C8AB40-CB2F-4D2A-8351-9973993D2A4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F044E6D8-4067-40C6-AA42-399DE38068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069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3EB81F70-601B-4EC7-A6F2-0EFF6CC88E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3562361-D2AF-40BF-981C-F30E342BF6E6}" type="slidenum">
              <a:rPr lang="en-US" altLang="en-US">
                <a:latin typeface="Times New Roman" panose="02020603050405020304" pitchFamily="18" charset="0"/>
              </a:rPr>
              <a:pPr/>
              <a:t>12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8B6EB1C2-459F-4A02-A76D-9026F6898C9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2B7A8CE-E9E8-4917-AC38-DBA1DCAE0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3EB81F70-601B-4EC7-A6F2-0EFF6CC88E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fld id="{53562361-D2AF-40BF-981C-F30E342BF6E6}" type="slidenum">
              <a:rPr lang="en-US" altLang="en-US">
                <a:latin typeface="Times New Roman" panose="02020603050405020304" pitchFamily="18" charset="0"/>
              </a:rPr>
              <a:pPr/>
              <a:t>13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8B6EB1C2-459F-4A02-A76D-9026F6898C9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2B7A8CE-E9E8-4917-AC38-DBA1DCAE0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31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1A945172-7894-48D2-AB1E-C5085C8044F9}"/>
              </a:ext>
            </a:extLst>
          </p:cNvPr>
          <p:cNvGrpSpPr>
            <a:grpSpLocks/>
          </p:cNvGrpSpPr>
          <p:nvPr/>
        </p:nvGrpSpPr>
        <p:grpSpPr bwMode="auto">
          <a:xfrm>
            <a:off x="298450" y="3948113"/>
            <a:ext cx="12915900" cy="268287"/>
            <a:chOff x="125" y="1865"/>
            <a:chExt cx="5424" cy="127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8906B511-C5AD-4506-8871-A6ABFDD5F3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8E197CFB-E357-49E1-A9F9-6D8E3E9D27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3" y="1865"/>
              <a:ext cx="1808" cy="127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C742B1BC-6E79-4A2E-919F-A473875CA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1" y="1865"/>
              <a:ext cx="1808" cy="12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Verdana" panose="020B0604030504040204" pitchFamily="34" charset="0"/>
                  <a:ea typeface="MS PGothic" panose="020B0600070205080204" pitchFamily="34" charset="-128"/>
                </a:defRPr>
              </a:lvl9pPr>
            </a:lstStyle>
            <a:p>
              <a:pPr>
                <a:defRPr/>
              </a:pPr>
              <a:endParaRPr lang="en-US" altLang="en-US" sz="1800"/>
            </a:p>
          </p:txBody>
        </p:sp>
      </p:grpSp>
      <p:sp>
        <p:nvSpPr>
          <p:cNvPr id="7" name="Text Box 7">
            <a:extLst>
              <a:ext uri="{FF2B5EF4-FFF2-40B4-BE49-F238E27FC236}">
                <a16:creationId xmlns:a16="http://schemas.microsoft.com/office/drawing/2014/main" id="{1BD25E90-DA0A-4EDA-8DA4-A99FD6642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550" y="8783638"/>
            <a:ext cx="40703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400" b="1">
                <a:solidFill>
                  <a:srgbClr val="336699"/>
                </a:solidFill>
                <a:latin typeface="Helvetica" panose="020B0604020202020204" pitchFamily="34" charset="0"/>
              </a:rPr>
              <a:t>Silberschatz, Galvin and Gagne ©2013</a:t>
            </a:r>
          </a:p>
        </p:txBody>
      </p:sp>
      <p:sp>
        <p:nvSpPr>
          <p:cNvPr id="8" name="Text Box 8">
            <a:extLst>
              <a:ext uri="{FF2B5EF4-FFF2-40B4-BE49-F238E27FC236}">
                <a16:creationId xmlns:a16="http://schemas.microsoft.com/office/drawing/2014/main" id="{331E22FF-CE95-41A5-A1ED-838F174D8B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" y="8818563"/>
            <a:ext cx="37274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400" b="1">
                <a:solidFill>
                  <a:srgbClr val="336699"/>
                </a:solidFill>
                <a:latin typeface="Helvetica" panose="020B0604020202020204" pitchFamily="34" charset="0"/>
              </a:rPr>
              <a:t>Operating System Concepts – 9</a:t>
            </a:r>
            <a:r>
              <a:rPr lang="en-US" altLang="en-US" sz="1400" b="1" baseline="30000">
                <a:solidFill>
                  <a:srgbClr val="336699"/>
                </a:solidFill>
                <a:latin typeface="Helvetica" panose="020B0604020202020204" pitchFamily="34" charset="0"/>
              </a:rPr>
              <a:t>th</a:t>
            </a:r>
            <a:r>
              <a:rPr lang="en-US" altLang="en-US" sz="1400" b="1">
                <a:solidFill>
                  <a:srgbClr val="33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9" name="Picture 9" descr="dino_4">
            <a:extLst>
              <a:ext uri="{FF2B5EF4-FFF2-40B4-BE49-F238E27FC236}">
                <a16:creationId xmlns:a16="http://schemas.microsoft.com/office/drawing/2014/main" id="{193EC0C2-27E0-40DD-8744-E6C1BE91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5543550"/>
            <a:ext cx="3092450" cy="2125663"/>
          </a:xfrm>
          <a:prstGeom prst="rect">
            <a:avLst/>
          </a:prstGeom>
          <a:noFill/>
          <a:ln w="76200">
            <a:solidFill>
              <a:srgbClr val="3366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E79BC19E-A8F2-475A-93B8-1153C397E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7113" y="5354638"/>
            <a:ext cx="3505200" cy="2517775"/>
          </a:xfrm>
          <a:prstGeom prst="rect">
            <a:avLst/>
          </a:prstGeom>
          <a:noFill/>
          <a:ln w="57150" cmpd="thinThick">
            <a:solidFill>
              <a:srgbClr val="66CCFF"/>
            </a:solidFill>
            <a:miter lim="800000"/>
            <a:headEnd/>
            <a:tailEnd/>
          </a:ln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en-US" altLang="en-US" sz="1800"/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28700" y="914400"/>
            <a:ext cx="11658600" cy="2836333"/>
          </a:xfrm>
        </p:spPr>
        <p:txBody>
          <a:bodyPr/>
          <a:lstStyle>
            <a:lvl1pPr>
              <a:defRPr sz="61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9146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6475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37007" y="370417"/>
            <a:ext cx="3217068" cy="7315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70417"/>
            <a:ext cx="9422607" cy="7315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3608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63293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5875867"/>
            <a:ext cx="11658600" cy="181610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875618"/>
            <a:ext cx="11658600" cy="2000249"/>
          </a:xfrm>
        </p:spPr>
        <p:txBody>
          <a:bodyPr anchor="b"/>
          <a:lstStyle>
            <a:lvl1pPr marL="0" indent="0">
              <a:buNone/>
              <a:defRPr sz="2900"/>
            </a:lvl1pPr>
            <a:lvl2pPr marL="653110" indent="0">
              <a:buNone/>
              <a:defRPr sz="2600"/>
            </a:lvl2pPr>
            <a:lvl3pPr marL="1306220" indent="0">
              <a:buNone/>
              <a:defRPr sz="2300"/>
            </a:lvl3pPr>
            <a:lvl4pPr marL="1959331" indent="0">
              <a:buNone/>
              <a:defRPr sz="2000"/>
            </a:lvl4pPr>
            <a:lvl5pPr marL="2612441" indent="0">
              <a:buNone/>
              <a:defRPr sz="2000"/>
            </a:lvl5pPr>
            <a:lvl6pPr marL="3265551" indent="0">
              <a:buNone/>
              <a:defRPr sz="2000"/>
            </a:lvl6pPr>
            <a:lvl7pPr marL="3918661" indent="0">
              <a:buNone/>
              <a:defRPr sz="2000"/>
            </a:lvl7pPr>
            <a:lvl8pPr marL="4571771" indent="0">
              <a:buNone/>
              <a:defRPr sz="2000"/>
            </a:lvl8pPr>
            <a:lvl9pPr marL="5224882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630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9675" y="1644651"/>
            <a:ext cx="6057900" cy="604096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96175" y="1644651"/>
            <a:ext cx="6057900" cy="6040967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6902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66184"/>
            <a:ext cx="123444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6817"/>
            <a:ext cx="6060282" cy="85301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99833"/>
            <a:ext cx="6060282" cy="526838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2046817"/>
            <a:ext cx="6062663" cy="853016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899833"/>
            <a:ext cx="6062663" cy="5268384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702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954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421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64067"/>
            <a:ext cx="4512470" cy="1549400"/>
          </a:xfrm>
        </p:spPr>
        <p:txBody>
          <a:bodyPr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364067"/>
            <a:ext cx="7667625" cy="7804151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913467"/>
            <a:ext cx="4512470" cy="6254751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7677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6400800"/>
            <a:ext cx="8229600" cy="755651"/>
          </a:xfrm>
        </p:spPr>
        <p:txBody>
          <a:bodyPr/>
          <a:lstStyle>
            <a:lvl1pPr algn="l">
              <a:defRPr sz="29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817033"/>
            <a:ext cx="8229600" cy="548640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7156451"/>
            <a:ext cx="8229600" cy="1073149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4249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no_3">
            <a:extLst>
              <a:ext uri="{FF2B5EF4-FFF2-40B4-BE49-F238E27FC236}">
                <a16:creationId xmlns:a16="http://schemas.microsoft.com/office/drawing/2014/main" id="{B7203565-73C9-42FA-B670-71D6AA0CF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0"/>
            <a:ext cx="1793875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>
            <a:extLst>
              <a:ext uri="{FF2B5EF4-FFF2-40B4-BE49-F238E27FC236}">
                <a16:creationId xmlns:a16="http://schemas.microsoft.com/office/drawing/2014/main" id="{33179BBF-A079-4C4B-A77A-585B4C9320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69888"/>
            <a:ext cx="123444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7ED16E3-4CAC-4EC9-BD06-368F01B17F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209675" y="1644650"/>
            <a:ext cx="12344400" cy="604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622" tIns="65311" rIns="130622" bIns="653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AF480A9-7654-4FE5-B466-A72E60FA4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42900" cy="304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3400">
              <a:latin typeface="Times New Roman" panose="02020603050405020304" pitchFamily="18" charset="0"/>
            </a:endParaRPr>
          </a:p>
        </p:txBody>
      </p:sp>
      <p:sp>
        <p:nvSpPr>
          <p:cNvPr id="1030" name="Line 6">
            <a:extLst>
              <a:ext uri="{FF2B5EF4-FFF2-40B4-BE49-F238E27FC236}">
                <a16:creationId xmlns:a16="http://schemas.microsoft.com/office/drawing/2014/main" id="{FFAF1E30-D87C-4B39-8AE7-33F45147B8A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1147763"/>
            <a:ext cx="12115800" cy="0"/>
          </a:xfrm>
          <a:prstGeom prst="line">
            <a:avLst/>
          </a:prstGeom>
          <a:noFill/>
          <a:ln w="19050">
            <a:solidFill>
              <a:srgbClr val="3366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30622" tIns="65311" rIns="130622" bIns="65311"/>
          <a:lstStyle/>
          <a:p>
            <a:endParaRPr lang="en-US"/>
          </a:p>
        </p:txBody>
      </p:sp>
      <p:sp>
        <p:nvSpPr>
          <p:cNvPr id="1031" name="Rectangle 7">
            <a:extLst>
              <a:ext uri="{FF2B5EF4-FFF2-40B4-BE49-F238E27FC236}">
                <a16:creationId xmlns:a16="http://schemas.microsoft.com/office/drawing/2014/main" id="{0DE4D2A8-82BA-4C3F-AA2D-FCB9C4460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48000"/>
            <a:ext cx="342900" cy="30480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3400">
              <a:latin typeface="Times New Roman" panose="02020603050405020304" pitchFamily="18" charset="0"/>
            </a:endParaRPr>
          </a:p>
        </p:txBody>
      </p:sp>
      <p:sp>
        <p:nvSpPr>
          <p:cNvPr id="1032" name="Rectangle 8">
            <a:extLst>
              <a:ext uri="{FF2B5EF4-FFF2-40B4-BE49-F238E27FC236}">
                <a16:creationId xmlns:a16="http://schemas.microsoft.com/office/drawing/2014/main" id="{6CA6B9E9-F005-4DD7-9F8A-C1F29FAFD6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96000"/>
            <a:ext cx="342900" cy="3048000"/>
          </a:xfrm>
          <a:prstGeom prst="rect">
            <a:avLst/>
          </a:prstGeom>
          <a:solidFill>
            <a:srgbClr val="336699"/>
          </a:solidFill>
          <a:ln>
            <a:noFill/>
          </a:ln>
        </p:spPr>
        <p:txBody>
          <a:bodyPr wrap="none" lIns="130622" tIns="65311" rIns="130622" bIns="65311" anchor="ctr"/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3400">
              <a:latin typeface="Times New Roman" panose="02020603050405020304" pitchFamily="18" charset="0"/>
            </a:endParaRPr>
          </a:p>
        </p:txBody>
      </p:sp>
      <p:sp>
        <p:nvSpPr>
          <p:cNvPr id="296969" name="Text Box 9">
            <a:extLst>
              <a:ext uri="{FF2B5EF4-FFF2-40B4-BE49-F238E27FC236}">
                <a16:creationId xmlns:a16="http://schemas.microsoft.com/office/drawing/2014/main" id="{3D050671-F81E-48E1-885B-29B870A49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4763" y="8818563"/>
            <a:ext cx="7302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10.</a:t>
            </a:r>
            <a:fld id="{29A15D68-D0C9-45E1-B5CD-32212F39EB91}" type="slidenum">
              <a:rPr lang="en-US" altLang="en-US" sz="1400" b="1" smtClean="0">
                <a:solidFill>
                  <a:srgbClr val="006699"/>
                </a:solidFill>
                <a:latin typeface="Helvetica" panose="020B0604020202020204" pitchFamily="34" charset="0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altLang="en-US" sz="1400" b="1">
              <a:solidFill>
                <a:srgbClr val="006699"/>
              </a:solidFill>
              <a:latin typeface="Helvetica" panose="020B0604020202020204" pitchFamily="34" charset="0"/>
            </a:endParaRPr>
          </a:p>
        </p:txBody>
      </p:sp>
      <p:sp>
        <p:nvSpPr>
          <p:cNvPr id="296970" name="Text Box 10">
            <a:extLst>
              <a:ext uri="{FF2B5EF4-FFF2-40B4-BE49-F238E27FC236}">
                <a16:creationId xmlns:a16="http://schemas.microsoft.com/office/drawing/2014/main" id="{EB7BD082-7278-4F09-8D6A-8F7DB20ED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4550" y="8783638"/>
            <a:ext cx="40703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Silberschatz, Galvin and Gagne ©2013</a:t>
            </a:r>
          </a:p>
        </p:txBody>
      </p:sp>
      <p:sp>
        <p:nvSpPr>
          <p:cNvPr id="296971" name="Text Box 11">
            <a:extLst>
              <a:ext uri="{FF2B5EF4-FFF2-40B4-BE49-F238E27FC236}">
                <a16:creationId xmlns:a16="http://schemas.microsoft.com/office/drawing/2014/main" id="{D6672C1F-B906-4854-A02C-F55671961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0" y="8828088"/>
            <a:ext cx="3778250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30622" tIns="65311" rIns="130622" bIns="65311">
            <a:spAutoFit/>
          </a:bodyPr>
          <a:lstStyle>
            <a:lvl1pPr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Operating System Concepts  – 9</a:t>
            </a:r>
            <a:r>
              <a:rPr lang="en-US" altLang="en-US" sz="1400" b="1" baseline="30000">
                <a:solidFill>
                  <a:srgbClr val="006699"/>
                </a:solidFill>
                <a:latin typeface="Helvetica" panose="020B0604020202020204" pitchFamily="34" charset="0"/>
              </a:rPr>
              <a:t>th</a:t>
            </a:r>
            <a:r>
              <a:rPr lang="en-US" altLang="en-US" sz="1400" b="1">
                <a:solidFill>
                  <a:srgbClr val="006699"/>
                </a:solidFill>
                <a:latin typeface="Helvetica" panose="020B0604020202020204" pitchFamily="34" charset="0"/>
              </a:rPr>
              <a:t> Edition</a:t>
            </a:r>
          </a:p>
        </p:txBody>
      </p:sp>
      <p:pic>
        <p:nvPicPr>
          <p:cNvPr id="1036" name="Picture 12" descr="dino_6">
            <a:extLst>
              <a:ext uri="{FF2B5EF4-FFF2-40B4-BE49-F238E27FC236}">
                <a16:creationId xmlns:a16="http://schemas.microsoft.com/office/drawing/2014/main" id="{B9EE8DC8-A121-4016-A1FF-160A20D1B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775" y="7799388"/>
            <a:ext cx="1925638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+mj-lt"/>
          <a:ea typeface="MS PGothic" panose="020B0600070205080204" pitchFamily="34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  <a:ea typeface="MS PGothic" panose="020B0600070205080204" pitchFamily="34" charset="-128"/>
          <a:cs typeface="ＭＳ Ｐゴシック" charset="-128"/>
        </a:defRPr>
      </a:lvl5pPr>
      <a:lvl6pPr marL="653110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6pPr>
      <a:lvl7pPr marL="1306220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7pPr>
      <a:lvl8pPr marL="1959331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8pPr>
      <a:lvl9pPr marL="2612441" algn="ctr" rtl="0" fontAlgn="base">
        <a:spcBef>
          <a:spcPct val="0"/>
        </a:spcBef>
        <a:spcAft>
          <a:spcPct val="0"/>
        </a:spcAft>
        <a:defRPr sz="4600" b="1">
          <a:solidFill>
            <a:srgbClr val="006699"/>
          </a:solidFill>
          <a:latin typeface="Arial" charset="0"/>
        </a:defRPr>
      </a:lvl9pPr>
    </p:titleStyle>
    <p:bodyStyle>
      <a:lvl1pPr marL="488950" indent="-488950" algn="l" rtl="0" eaLnBrk="0" fontAlgn="base" hangingPunct="0">
        <a:spcBef>
          <a:spcPct val="35000"/>
        </a:spcBef>
        <a:spcAft>
          <a:spcPct val="0"/>
        </a:spcAft>
        <a:buClr>
          <a:srgbClr val="993300"/>
        </a:buClr>
        <a:buSzPct val="90000"/>
        <a:buFont typeface="Monotype Sorts" pitchFamily="-84" charset="2"/>
        <a:buChar char="n"/>
        <a:defRPr kumimoji="1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-128"/>
        </a:defRPr>
      </a:lvl1pPr>
      <a:lvl2pPr marL="1060450" indent="-407988" algn="l" rtl="0" eaLnBrk="0" fontAlgn="base" hangingPunct="0">
        <a:spcBef>
          <a:spcPct val="35000"/>
        </a:spcBef>
        <a:spcAft>
          <a:spcPct val="0"/>
        </a:spcAft>
        <a:buClr>
          <a:srgbClr val="CC6600"/>
        </a:buClr>
        <a:buSzPct val="80000"/>
        <a:buFont typeface="Monotype Sorts" pitchFamily="-84" charset="2"/>
        <a:buChar char="l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550988" indent="-325438" algn="l" rtl="0" eaLnBrk="0" fontAlgn="base" hangingPunct="0">
        <a:spcBef>
          <a:spcPct val="35000"/>
        </a:spcBef>
        <a:spcAft>
          <a:spcPct val="0"/>
        </a:spcAft>
        <a:buClr>
          <a:srgbClr val="009900"/>
        </a:buClr>
        <a:buSzPct val="75000"/>
        <a:buFont typeface="Webdings" panose="05030102010509060703" pitchFamily="18" charset="2"/>
        <a:buChar char="4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2039938" indent="-325438" algn="l" rtl="0" eaLnBrk="0" fontAlgn="base" hangingPunct="0">
        <a:spcBef>
          <a:spcPct val="35000"/>
        </a:spcBef>
        <a:spcAft>
          <a:spcPct val="0"/>
        </a:spcAft>
        <a:buClr>
          <a:schemeClr val="hlink"/>
        </a:buClr>
        <a:buSzPct val="75000"/>
        <a:buChar char="–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530475" indent="-325438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3183912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6pPr>
      <a:lvl7pPr marL="3837022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7pPr>
      <a:lvl8pPr marL="4490133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8pPr>
      <a:lvl9pPr marL="5143243" indent="-326555" algn="l" rtl="0" eaLnBrk="0" fontAlgn="base" hangingPunct="0">
        <a:spcBef>
          <a:spcPct val="35000"/>
        </a:spcBef>
        <a:spcAft>
          <a:spcPct val="0"/>
        </a:spcAft>
        <a:buClr>
          <a:srgbClr val="FF0066"/>
        </a:buClr>
        <a:buSzPct val="75000"/>
        <a:buChar char="»"/>
        <a:defRPr kumimoji="1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65311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4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5.emf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0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8.emf"/><Relationship Id="rId4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4.png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8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19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20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2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2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8.xml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2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9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2" Type="http://schemas.microsoft.com/office/2007/relationships/media" Target="../media/media37.m4a"/><Relationship Id="rId1" Type="http://schemas.openxmlformats.org/officeDocument/2006/relationships/tags" Target="../tags/tag2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25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4.png"/><Relationship Id="rId5" Type="http://schemas.openxmlformats.org/officeDocument/2006/relationships/image" Target="../media/image16.emf"/><Relationship Id="rId4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26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image" Target="../media/image18.emf"/><Relationship Id="rId4" Type="http://schemas.openxmlformats.org/officeDocument/2006/relationships/notesSlide" Target="../notesSlides/notesSlide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2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5.emf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D827DFD-236C-4238-AD5A-D6017C6D7F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28700" y="914400"/>
            <a:ext cx="11658600" cy="2836863"/>
          </a:xfrm>
        </p:spPr>
        <p:txBody>
          <a:bodyPr/>
          <a:lstStyle/>
          <a:p>
            <a:pPr eaLnBrk="1" hangingPunct="1"/>
            <a:r>
              <a:rPr lang="en-US" altLang="en-US"/>
              <a:t>Chapter 10:  Mass-Storage Systems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8A031F-7255-4D43-8D07-6C4EF8FAD3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86"/>
    </mc:Choice>
    <mc:Fallback>
      <p:transition spd="slow" advTm="7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3F55C87-3680-45ED-8297-7979012C78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4800" y="369888"/>
            <a:ext cx="11455400" cy="768350"/>
          </a:xfrm>
        </p:spPr>
        <p:txBody>
          <a:bodyPr/>
          <a:lstStyle/>
          <a:p>
            <a:pPr eaLnBrk="1" hangingPunct="1"/>
            <a:r>
              <a:rPr lang="en-US" altLang="en-US" sz="4000"/>
              <a:t>Magnetic Tape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581CBF1-A837-478D-8C5B-F495A7487D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200" dirty="0"/>
              <a:t>early secondary-storage medium</a:t>
            </a:r>
          </a:p>
          <a:p>
            <a:pPr lvl="1"/>
            <a:r>
              <a:rPr lang="en-US" altLang="en-US" sz="3200" dirty="0"/>
              <a:t>Evolved from open spools to cartridges</a:t>
            </a:r>
          </a:p>
          <a:p>
            <a:pPr lvl="1"/>
            <a:endParaRPr lang="en-US" altLang="en-US" sz="3200" dirty="0"/>
          </a:p>
          <a:p>
            <a:r>
              <a:rPr lang="en-US" altLang="en-US" sz="3200" dirty="0"/>
              <a:t>Relatively permanent and holds large quantities of data</a:t>
            </a:r>
          </a:p>
          <a:p>
            <a:r>
              <a:rPr lang="en-US" altLang="en-US" sz="3200" dirty="0"/>
              <a:t>Access time slow</a:t>
            </a:r>
          </a:p>
          <a:p>
            <a:r>
              <a:rPr lang="en-US" altLang="en-US" sz="3200" dirty="0"/>
              <a:t>Random access ~1000 times slower than disk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57A11DE-E69C-483C-9602-9E0967F93E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805"/>
    </mc:Choice>
    <mc:Fallback>
      <p:transition spd="slow" advTm="78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93F55C87-3680-45ED-8297-7979012C78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4800" y="369888"/>
            <a:ext cx="11455400" cy="768350"/>
          </a:xfrm>
        </p:spPr>
        <p:txBody>
          <a:bodyPr/>
          <a:lstStyle/>
          <a:p>
            <a:pPr eaLnBrk="1" hangingPunct="1"/>
            <a:r>
              <a:rPr lang="en-US" altLang="en-US" sz="4000"/>
              <a:t>Magnetic Tape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581CBF1-A837-478D-8C5B-F495A7487D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3200" dirty="0"/>
              <a:t>backup storage or  transfer medium</a:t>
            </a:r>
          </a:p>
          <a:p>
            <a:r>
              <a:rPr lang="en-US" altLang="en-US" sz="3200" dirty="0"/>
              <a:t>Kept in spool and wound or rewound past read-write head</a:t>
            </a:r>
          </a:p>
          <a:p>
            <a:r>
              <a:rPr lang="en-US" altLang="en-US" sz="3200" dirty="0"/>
              <a:t>Once data under head, transfer rates comparable to disk</a:t>
            </a:r>
          </a:p>
          <a:p>
            <a:pPr lvl="1"/>
            <a:r>
              <a:rPr lang="en-US" altLang="en-US" sz="3200" dirty="0"/>
              <a:t>140MB/sec and greater</a:t>
            </a:r>
          </a:p>
          <a:p>
            <a:r>
              <a:rPr lang="en-US" altLang="en-US" sz="3200" dirty="0"/>
              <a:t>200GB to 1.5TB typical storage</a:t>
            </a:r>
          </a:p>
          <a:p>
            <a:r>
              <a:rPr lang="en-US" altLang="en-US" sz="3200" dirty="0"/>
              <a:t>Common technologies are LTO-{3,4,5} and T10000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B4515F-052E-46E7-A4B4-B6079BF062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703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13"/>
    </mc:Choice>
    <mc:Fallback>
      <p:transition spd="slow" advTm="86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7722113-D6AA-418E-AC5C-DEB18557E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7313" y="369888"/>
            <a:ext cx="11672887" cy="768350"/>
          </a:xfrm>
        </p:spPr>
        <p:txBody>
          <a:bodyPr/>
          <a:lstStyle/>
          <a:p>
            <a:pPr eaLnBrk="1" hangingPunct="1"/>
            <a:r>
              <a:rPr lang="en-US" altLang="en-US"/>
              <a:t>Disk Structure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84B3253-6722-4093-B133-9A4CE7714E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468100" cy="6040438"/>
          </a:xfrm>
        </p:spPr>
        <p:txBody>
          <a:bodyPr/>
          <a:lstStyle/>
          <a:p>
            <a:pPr>
              <a:defRPr/>
            </a:pPr>
            <a:r>
              <a:rPr lang="en-US" altLang="en-US" sz="2400" dirty="0"/>
              <a:t>Disk drives 1-dimensional arrays of </a:t>
            </a:r>
            <a:r>
              <a:rPr lang="en-US" altLang="en-US" sz="2400" b="1" dirty="0">
                <a:solidFill>
                  <a:srgbClr val="3366FF"/>
                </a:solidFill>
              </a:rPr>
              <a:t>logical blocks</a:t>
            </a:r>
            <a:endParaRPr lang="en-US" altLang="en-US" sz="2400" dirty="0"/>
          </a:p>
          <a:p>
            <a:pPr lvl="1">
              <a:defRPr/>
            </a:pPr>
            <a:r>
              <a:rPr lang="en-US" altLang="en-US" sz="2400" dirty="0"/>
              <a:t>the logical block is the smallest unit of transfer</a:t>
            </a:r>
          </a:p>
          <a:p>
            <a:pPr lvl="1">
              <a:defRPr/>
            </a:pPr>
            <a:r>
              <a:rPr lang="en-US" altLang="en-US" sz="2400" dirty="0"/>
              <a:t>Low-level formatting creates </a:t>
            </a:r>
            <a:r>
              <a:rPr lang="en-US" altLang="en-US" sz="2400" b="1" dirty="0">
                <a:solidFill>
                  <a:srgbClr val="3366FF"/>
                </a:solidFill>
              </a:rPr>
              <a:t>logical blocks </a:t>
            </a:r>
            <a:r>
              <a:rPr lang="en-US" altLang="en-US" sz="2400" dirty="0"/>
              <a:t>on physical media</a:t>
            </a:r>
          </a:p>
          <a:p>
            <a:pPr marL="652462" lvl="1" indent="0">
              <a:buFont typeface="Monotype Sorts" pitchFamily="-84" charset="2"/>
              <a:buNone/>
              <a:defRPr/>
            </a:pPr>
            <a:endParaRPr lang="en-US" altLang="en-US" sz="2400" dirty="0"/>
          </a:p>
          <a:p>
            <a:pPr>
              <a:defRPr/>
            </a:pPr>
            <a:r>
              <a:rPr lang="en-US" altLang="en-US" sz="2400" dirty="0"/>
              <a:t>array of logical blocks mapped to physical sectors </a:t>
            </a:r>
          </a:p>
          <a:p>
            <a:pPr>
              <a:defRPr/>
            </a:pPr>
            <a:endParaRPr lang="en-US" altLang="en-US" sz="2400" dirty="0"/>
          </a:p>
          <a:p>
            <a:pPr marL="0" indent="0">
              <a:buNone/>
              <a:defRPr/>
            </a:pPr>
            <a:endParaRPr lang="en-US" alt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F0F3FF2-0844-4581-8158-7F7AEDDAD1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60"/>
    </mc:Choice>
    <mc:Fallback>
      <p:transition spd="slow" advTm="70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7722113-D6AA-418E-AC5C-DEB18557EA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57313" y="369888"/>
            <a:ext cx="11672887" cy="768350"/>
          </a:xfrm>
        </p:spPr>
        <p:txBody>
          <a:bodyPr/>
          <a:lstStyle/>
          <a:p>
            <a:pPr eaLnBrk="1" hangingPunct="1"/>
            <a:r>
              <a:rPr lang="en-US" altLang="en-US"/>
              <a:t>Disk Structure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84B3253-6722-4093-B133-9A4CE7714E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49"/>
            <a:ext cx="6907191" cy="5344873"/>
          </a:xfrm>
        </p:spPr>
        <p:txBody>
          <a:bodyPr/>
          <a:lstStyle/>
          <a:p>
            <a:pPr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sz="2400" dirty="0"/>
              <a:t>Sector 0:  first sector on first track on outermost cylinder</a:t>
            </a:r>
          </a:p>
          <a:p>
            <a:pPr lvl="1">
              <a:defRPr/>
            </a:pPr>
            <a:r>
              <a:rPr lang="en-US" altLang="en-US" sz="2400" dirty="0"/>
              <a:t>Mapping proceeds through that track</a:t>
            </a:r>
          </a:p>
          <a:p>
            <a:pPr lvl="1">
              <a:defRPr/>
            </a:pPr>
            <a:r>
              <a:rPr lang="en-US" altLang="en-US" sz="2400" dirty="0"/>
              <a:t>then remaining tracks of cylinder</a:t>
            </a:r>
          </a:p>
          <a:p>
            <a:pPr lvl="1">
              <a:defRPr/>
            </a:pPr>
            <a:r>
              <a:rPr lang="en-US" altLang="en-US" sz="2400" dirty="0"/>
              <a:t>then remaining cylinders </a:t>
            </a:r>
          </a:p>
          <a:p>
            <a:pPr lvl="1">
              <a:defRPr/>
            </a:pPr>
            <a:r>
              <a:rPr lang="en-US" altLang="en-US" sz="2400" dirty="0"/>
              <a:t>Logical to physical address should be easy</a:t>
            </a:r>
          </a:p>
          <a:p>
            <a:pPr lvl="2">
              <a:defRPr/>
            </a:pPr>
            <a:r>
              <a:rPr lang="en-US" altLang="en-US" sz="2400" dirty="0"/>
              <a:t>Except for bad sectors</a:t>
            </a:r>
          </a:p>
          <a:p>
            <a:pPr lvl="2">
              <a:defRPr/>
            </a:pPr>
            <a:r>
              <a:rPr lang="en-US" altLang="en-US" sz="2400" dirty="0"/>
              <a:t>Non-constant # of sectors per track via constant angular velocity</a:t>
            </a:r>
          </a:p>
          <a:p>
            <a:pPr>
              <a:defRPr/>
            </a:pPr>
            <a:endParaRPr lang="en-US" altLang="en-US" dirty="0"/>
          </a:p>
        </p:txBody>
      </p:sp>
      <p:pic>
        <p:nvPicPr>
          <p:cNvPr id="7" name="Picture 1" descr="10_01.pdf">
            <a:extLst>
              <a:ext uri="{FF2B5EF4-FFF2-40B4-BE49-F238E27FC236}">
                <a16:creationId xmlns:a16="http://schemas.microsoft.com/office/drawing/2014/main" id="{A55525E5-9A14-4F0A-B84B-D68C0C3F25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561" y="2116078"/>
            <a:ext cx="5804639" cy="4201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9E54828-33D2-4C50-9F33-CF79590868CD}"/>
              </a:ext>
            </a:extLst>
          </p:cNvPr>
          <p:cNvCxnSpPr>
            <a:cxnSpLocks/>
          </p:cNvCxnSpPr>
          <p:nvPr/>
        </p:nvCxnSpPr>
        <p:spPr bwMode="auto">
          <a:xfrm flipV="1">
            <a:off x="8116866" y="5511452"/>
            <a:ext cx="713983" cy="10396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EEEC4C5-A828-4E6B-9F16-B7E3CE6BF22D}"/>
              </a:ext>
            </a:extLst>
          </p:cNvPr>
          <p:cNvSpPr txBox="1"/>
          <p:nvPr/>
        </p:nvSpPr>
        <p:spPr>
          <a:xfrm>
            <a:off x="7515617" y="6563639"/>
            <a:ext cx="3851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First Track (outermost cylinder)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DF706F0-7939-472D-ABB2-2A6E55B33853}"/>
              </a:ext>
            </a:extLst>
          </p:cNvPr>
          <p:cNvCxnSpPr>
            <a:cxnSpLocks/>
          </p:cNvCxnSpPr>
          <p:nvPr/>
        </p:nvCxnSpPr>
        <p:spPr bwMode="auto">
          <a:xfrm>
            <a:off x="7745081" y="2116078"/>
            <a:ext cx="1185977" cy="125950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68C5B3C-D3B1-4D49-9B40-BCEED111F45F}"/>
              </a:ext>
            </a:extLst>
          </p:cNvPr>
          <p:cNvSpPr txBox="1"/>
          <p:nvPr/>
        </p:nvSpPr>
        <p:spPr>
          <a:xfrm>
            <a:off x="6858000" y="1644649"/>
            <a:ext cx="2419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Innermost Cylinder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7FBEC189-39D8-45E6-84F5-A55E0BB09E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9564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022"/>
    </mc:Choice>
    <mc:Fallback>
      <p:transition spd="slow" advTm="134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449C0580-8DEE-4D8C-968B-9DBF439F19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28738" y="369888"/>
            <a:ext cx="11701462" cy="768350"/>
          </a:xfrm>
        </p:spPr>
        <p:txBody>
          <a:bodyPr/>
          <a:lstStyle/>
          <a:p>
            <a:pPr eaLnBrk="1" hangingPunct="1"/>
            <a:r>
              <a:rPr lang="en-US" altLang="en-US"/>
              <a:t>Disk Attachment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6975903-A87B-4C9F-A90F-F550FD3BA4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accessed through I/O ports talking to I/O busses</a:t>
            </a:r>
          </a:p>
          <a:p>
            <a:endParaRPr lang="en-US" altLang="en-US" dirty="0"/>
          </a:p>
          <a:p>
            <a:r>
              <a:rPr lang="en-US" altLang="en-US" dirty="0"/>
              <a:t>Direct to host: SCSI bus</a:t>
            </a:r>
          </a:p>
          <a:p>
            <a:pPr lvl="1"/>
            <a:r>
              <a:rPr lang="en-US" altLang="en-US" dirty="0"/>
              <a:t>up to 16 devices on one cable</a:t>
            </a:r>
          </a:p>
          <a:p>
            <a:pPr lvl="1"/>
            <a:r>
              <a:rPr lang="en-US" altLang="en-US" dirty="0"/>
              <a:t> </a:t>
            </a:r>
            <a:r>
              <a:rPr lang="en-US" altLang="en-US" b="1" dirty="0">
                <a:solidFill>
                  <a:srgbClr val="3366FF"/>
                </a:solidFill>
              </a:rPr>
              <a:t>SCSI initiator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requests operation and </a:t>
            </a:r>
            <a:r>
              <a:rPr lang="en-US" altLang="en-US" b="1" dirty="0">
                <a:solidFill>
                  <a:srgbClr val="3366FF"/>
                </a:solidFill>
              </a:rPr>
              <a:t>SCSI targets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perform tasks </a:t>
            </a:r>
          </a:p>
          <a:p>
            <a:pPr lvl="1"/>
            <a:r>
              <a:rPr lang="en-US" altLang="en-US" dirty="0"/>
              <a:t>Each target can have up to 8 </a:t>
            </a:r>
            <a:r>
              <a:rPr lang="en-US" altLang="en-US" b="1" dirty="0">
                <a:solidFill>
                  <a:srgbClr val="3366FF"/>
                </a:solidFill>
              </a:rPr>
              <a:t>logical units</a:t>
            </a:r>
            <a:r>
              <a:rPr lang="en-US" altLang="en-US" dirty="0">
                <a:solidFill>
                  <a:srgbClr val="3366FF"/>
                </a:solidFill>
              </a:rPr>
              <a:t> </a:t>
            </a:r>
            <a:r>
              <a:rPr lang="en-US" altLang="en-US" dirty="0"/>
              <a:t>(disks attached to device controller)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Storage Area Networks</a:t>
            </a:r>
          </a:p>
          <a:p>
            <a:pPr lvl="1"/>
            <a:r>
              <a:rPr lang="en-US" altLang="en-US" dirty="0" err="1"/>
              <a:t>Fibre</a:t>
            </a:r>
            <a:r>
              <a:rPr lang="en-US" altLang="en-US" dirty="0"/>
              <a:t> Channel: high-speed serial architecture</a:t>
            </a:r>
          </a:p>
          <a:p>
            <a:pPr lvl="1"/>
            <a:r>
              <a:rPr lang="en-US" altLang="en-US" dirty="0"/>
              <a:t>fabric: FCs working in unison</a:t>
            </a:r>
          </a:p>
          <a:p>
            <a:pPr lvl="1"/>
            <a:endParaRPr lang="en-US" alt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08C43B-2A29-4B4B-A1FD-54BA2FDC3A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63"/>
    </mc:Choice>
    <mc:Fallback>
      <p:transition spd="slow" advTm="93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7933C4B6-EE60-452E-A10E-6983DBF1C7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Storage Array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5FE29DC-7901-49E1-8956-B52E5B7D3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Monotype Sorts" pitchFamily="-84" charset="2"/>
              <a:buNone/>
              <a:defRPr/>
            </a:pPr>
            <a:endParaRPr lang="en-US" altLang="en-US" dirty="0"/>
          </a:p>
          <a:p>
            <a:pPr>
              <a:defRPr/>
            </a:pPr>
            <a:r>
              <a:rPr lang="en-US" altLang="en-US" dirty="0"/>
              <a:t>Storage Array</a:t>
            </a:r>
          </a:p>
          <a:p>
            <a:pPr lvl="1">
              <a:defRPr/>
            </a:pPr>
            <a:r>
              <a:rPr lang="en-US" altLang="en-US" dirty="0"/>
              <a:t>Ports to connect hosts to array</a:t>
            </a:r>
          </a:p>
          <a:p>
            <a:pPr lvl="1">
              <a:defRPr/>
            </a:pPr>
            <a:r>
              <a:rPr lang="en-US" altLang="en-US" dirty="0"/>
              <a:t>Memory, controlling software (sometimes NVRAM, </a:t>
            </a:r>
            <a:r>
              <a:rPr lang="en-US" altLang="en-US" dirty="0" err="1"/>
              <a:t>etc</a:t>
            </a:r>
            <a:r>
              <a:rPr lang="en-US" altLang="en-US" dirty="0"/>
              <a:t>)</a:t>
            </a:r>
          </a:p>
          <a:p>
            <a:pPr lvl="1">
              <a:defRPr/>
            </a:pPr>
            <a:r>
              <a:rPr lang="en-US" altLang="en-US" dirty="0"/>
              <a:t>A few to thousands of disks</a:t>
            </a:r>
          </a:p>
          <a:p>
            <a:pPr lvl="1">
              <a:defRPr/>
            </a:pPr>
            <a:r>
              <a:rPr lang="en-US" altLang="en-US" dirty="0"/>
              <a:t>RAID, hot spares, hot swap (discussed later)</a:t>
            </a:r>
          </a:p>
          <a:p>
            <a:pPr lvl="1">
              <a:defRPr/>
            </a:pPr>
            <a:r>
              <a:rPr lang="en-US" altLang="en-US" dirty="0"/>
              <a:t>Shared storage -&gt; more efficiency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B85065-3C81-4D61-81D6-6CBCAD77D5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674"/>
    </mc:Choice>
    <mc:Fallback>
      <p:transition spd="slow" advTm="68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A328AB52-1EE7-4FE2-8FD8-CCB94038FA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8075" y="369888"/>
            <a:ext cx="11922125" cy="768350"/>
          </a:xfrm>
        </p:spPr>
        <p:txBody>
          <a:bodyPr/>
          <a:lstStyle/>
          <a:p>
            <a:pPr eaLnBrk="1" hangingPunct="1"/>
            <a:r>
              <a:rPr lang="en-US" altLang="en-US"/>
              <a:t>Storage Area Network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7FCAD171-E947-48B8-8D13-A97C20380B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99863" cy="6040438"/>
          </a:xfrm>
        </p:spPr>
        <p:txBody>
          <a:bodyPr/>
          <a:lstStyle/>
          <a:p>
            <a:r>
              <a:rPr lang="en-US" altLang="en-US"/>
              <a:t>Common in large storage environments</a:t>
            </a:r>
          </a:p>
          <a:p>
            <a:endParaRPr lang="en-US" altLang="en-US" sz="1100"/>
          </a:p>
          <a:p>
            <a:r>
              <a:rPr lang="en-US" altLang="en-US"/>
              <a:t>Multiple hosts attached to multiple storage arrays - flexible</a:t>
            </a:r>
          </a:p>
        </p:txBody>
      </p:sp>
      <p:pic>
        <p:nvPicPr>
          <p:cNvPr id="25604" name="Picture 1" descr="10_03.pdf">
            <a:extLst>
              <a:ext uri="{FF2B5EF4-FFF2-40B4-BE49-F238E27FC236}">
                <a16:creationId xmlns:a16="http://schemas.microsoft.com/office/drawing/2014/main" id="{13390BFD-D467-47B4-9BED-B05641B17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3222625"/>
            <a:ext cx="944562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E9D3F4-28FA-4706-8B77-8489B1FA2D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735"/>
    </mc:Choice>
    <mc:Fallback>
      <p:transition spd="slow" advTm="77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A5E12355-E82D-414C-A1E8-7F4B1EDB56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Storage Area Network (Cont.)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957D4CD-6BC5-4ADE-8829-9E7E85DA40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SAN</a:t>
            </a:r>
          </a:p>
          <a:p>
            <a:pPr lvl="1"/>
            <a:r>
              <a:rPr lang="en-US" altLang="en-US"/>
              <a:t>one or more storage arrays</a:t>
            </a:r>
          </a:p>
          <a:p>
            <a:pPr lvl="1"/>
            <a:r>
              <a:rPr lang="en-US" altLang="en-US"/>
              <a:t>Connected to one or more Fibre Channel switches</a:t>
            </a:r>
          </a:p>
          <a:p>
            <a:pPr lvl="1"/>
            <a:r>
              <a:rPr lang="en-US" altLang="en-US"/>
              <a:t>Hosts also attach to the switches</a:t>
            </a:r>
          </a:p>
          <a:p>
            <a:pPr lvl="1"/>
            <a:r>
              <a:rPr lang="en-US" altLang="en-US"/>
              <a:t>Easy to add/remove storage</a:t>
            </a:r>
          </a:p>
          <a:p>
            <a:pPr lvl="1"/>
            <a:r>
              <a:rPr lang="en-US" altLang="en-US"/>
              <a:t>Easy to add new host</a:t>
            </a:r>
          </a:p>
          <a:p>
            <a:pPr lvl="1"/>
            <a:r>
              <a:rPr lang="en-US" altLang="en-US"/>
              <a:t>Low-latency Fibre Channel fabric</a:t>
            </a:r>
          </a:p>
          <a:p>
            <a:pPr lvl="1"/>
            <a:endParaRPr lang="en-US" altLang="en-US"/>
          </a:p>
          <a:p>
            <a:endParaRPr lang="en-US" altLang="en-US"/>
          </a:p>
          <a:p>
            <a:pPr lvl="1"/>
            <a:endParaRPr lang="en-US" alt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0AB7DFC-D5E5-4B60-8061-9B3ED1F268E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64"/>
    </mc:Choice>
    <mc:Fallback>
      <p:transition spd="slow" advTm="34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6BDB52BB-64BE-424A-8D53-864B2B3196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4788" y="369888"/>
            <a:ext cx="11555412" cy="768350"/>
          </a:xfrm>
        </p:spPr>
        <p:txBody>
          <a:bodyPr/>
          <a:lstStyle/>
          <a:p>
            <a:pPr eaLnBrk="1" hangingPunct="1"/>
            <a:r>
              <a:rPr lang="en-US" altLang="en-US"/>
              <a:t>Network-Attached Storage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795429B-3AB5-4C9E-9E43-A51F334552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482388" cy="6040438"/>
          </a:xfrm>
        </p:spPr>
        <p:txBody>
          <a:bodyPr/>
          <a:lstStyle/>
          <a:p>
            <a:r>
              <a:rPr lang="en-US" altLang="en-US"/>
              <a:t>Network-attached storage (</a:t>
            </a:r>
            <a:r>
              <a:rPr lang="en-US" altLang="en-US" b="1">
                <a:solidFill>
                  <a:srgbClr val="3366FF"/>
                </a:solidFill>
              </a:rPr>
              <a:t>NAS</a:t>
            </a:r>
            <a:r>
              <a:rPr lang="en-US" altLang="en-US"/>
              <a:t>):</a:t>
            </a:r>
          </a:p>
          <a:p>
            <a:pPr lvl="1"/>
            <a:r>
              <a:rPr lang="en-US" altLang="en-US"/>
              <a:t>available over a network (instead of a bus)</a:t>
            </a:r>
          </a:p>
          <a:p>
            <a:pPr lvl="1"/>
            <a:r>
              <a:rPr lang="en-US" altLang="en-US"/>
              <a:t>Remotely attachment to file systems</a:t>
            </a:r>
          </a:p>
          <a:p>
            <a:pPr lvl="1"/>
            <a:r>
              <a:rPr lang="en-US" altLang="en-US"/>
              <a:t>NFS and CIFS are common protocols</a:t>
            </a:r>
          </a:p>
          <a:p>
            <a:pPr lvl="1"/>
            <a:r>
              <a:rPr lang="en-US" altLang="en-US"/>
              <a:t>Access via remote procedure calls (RPCs)</a:t>
            </a:r>
          </a:p>
          <a:p>
            <a:pPr lvl="1"/>
            <a:endParaRPr lang="en-US" altLang="en-US"/>
          </a:p>
          <a:p>
            <a:r>
              <a:rPr lang="en-US" altLang="en-US" b="1">
                <a:solidFill>
                  <a:srgbClr val="3366FF"/>
                </a:solidFill>
              </a:rPr>
              <a:t>iSCSI</a:t>
            </a:r>
            <a:r>
              <a:rPr lang="en-US" altLang="en-US"/>
              <a:t> protocol uses IP network to carry the SCSI protocol</a:t>
            </a:r>
          </a:p>
          <a:p>
            <a:pPr lvl="1"/>
            <a:r>
              <a:rPr lang="en-US" altLang="en-US"/>
              <a:t>Remote attachment to  devices (blocks)</a:t>
            </a:r>
          </a:p>
        </p:txBody>
      </p:sp>
      <p:pic>
        <p:nvPicPr>
          <p:cNvPr id="28676" name="Picture 6">
            <a:extLst>
              <a:ext uri="{FF2B5EF4-FFF2-40B4-BE49-F238E27FC236}">
                <a16:creationId xmlns:a16="http://schemas.microsoft.com/office/drawing/2014/main" id="{C1FD27D7-6632-4C01-82FE-C8E041115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513" y="5122863"/>
            <a:ext cx="8107362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5D6367E-C3EE-45E6-BBA9-286291007B1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702"/>
    </mc:Choice>
    <mc:Fallback>
      <p:transition spd="slow" advTm="84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7C483A38-C8C2-4F11-8D48-6D6ACEAB9A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Disk Scheduling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DCDDD079-D4BF-4235-8CD4-03E30E68AF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42713" cy="6862763"/>
          </a:xfrm>
        </p:spPr>
        <p:txBody>
          <a:bodyPr/>
          <a:lstStyle/>
          <a:p>
            <a:r>
              <a:rPr lang="en-US" altLang="en-US" sz="2400" dirty="0"/>
              <a:t>The operating system is responsible for using hardware efficiently</a:t>
            </a:r>
          </a:p>
          <a:p>
            <a:pPr lvl="1"/>
            <a:r>
              <a:rPr lang="en-US" altLang="en-US" sz="2400" dirty="0">
                <a:sym typeface="Wingdings" panose="05000000000000000000" pitchFamily="2" charset="2"/>
              </a:rPr>
              <a:t>use</a:t>
            </a:r>
            <a:r>
              <a:rPr lang="en-US" altLang="en-US" sz="2400" dirty="0"/>
              <a:t> drives efficiently,</a:t>
            </a:r>
          </a:p>
          <a:p>
            <a:pPr lvl="1"/>
            <a:r>
              <a:rPr lang="en-US" altLang="en-US" sz="2400" dirty="0">
                <a:sym typeface="Wingdings" panose="05000000000000000000" pitchFamily="2" charset="2"/>
              </a:rPr>
              <a:t></a:t>
            </a:r>
            <a:r>
              <a:rPr lang="en-US" altLang="en-US" sz="2400" dirty="0"/>
              <a:t> fast access time</a:t>
            </a:r>
          </a:p>
          <a:p>
            <a:pPr lvl="1"/>
            <a:r>
              <a:rPr lang="en-US" altLang="en-US" sz="2400" dirty="0">
                <a:sym typeface="Wingdings" panose="05000000000000000000" pitchFamily="2" charset="2"/>
              </a:rPr>
              <a:t> good</a:t>
            </a:r>
            <a:r>
              <a:rPr lang="en-US" altLang="en-US" sz="2400" dirty="0"/>
              <a:t> disk bandwidth</a:t>
            </a:r>
          </a:p>
          <a:p>
            <a:pPr marL="652462" lvl="1" indent="0">
              <a:buNone/>
            </a:pPr>
            <a:endParaRPr lang="en-US" altLang="en-US" sz="2400" dirty="0"/>
          </a:p>
          <a:p>
            <a:pPr marL="80962" indent="0">
              <a:buNone/>
            </a:pPr>
            <a:r>
              <a:rPr lang="en-US" altLang="en-US" sz="2400" dirty="0">
                <a:sym typeface="Symbol" panose="05050102010706020507" pitchFamily="18" charset="2"/>
              </a:rPr>
              <a:t>Disk </a:t>
            </a:r>
            <a:r>
              <a:rPr lang="en-US" altLang="en-US" sz="2400" b="1" dirty="0">
                <a:solidFill>
                  <a:srgbClr val="3366FF"/>
                </a:solidFill>
                <a:sym typeface="Symbol" panose="05050102010706020507" pitchFamily="18" charset="2"/>
              </a:rPr>
              <a:t>bandwidth: </a:t>
            </a:r>
            <a:r>
              <a:rPr lang="en-US" altLang="en-US" sz="2400" dirty="0">
                <a:solidFill>
                  <a:srgbClr val="3366FF"/>
                </a:solidFill>
                <a:sym typeface="Symbol" panose="05050102010706020507" pitchFamily="18" charset="2"/>
              </a:rPr>
              <a:t> </a:t>
            </a:r>
            <a:r>
              <a:rPr lang="en-US" altLang="en-US" sz="2400" dirty="0">
                <a:sym typeface="Symbol" panose="05050102010706020507" pitchFamily="18" charset="2"/>
              </a:rPr>
              <a:t>bytes transferred / elapsed time</a:t>
            </a:r>
          </a:p>
          <a:p>
            <a:pPr marL="80962" indent="0">
              <a:buNone/>
            </a:pPr>
            <a:r>
              <a:rPr lang="en-US" altLang="en-US" sz="2400" dirty="0">
                <a:sym typeface="Symbol" panose="05050102010706020507" pitchFamily="18" charset="2"/>
              </a:rPr>
              <a:t>	Elapsed time: time from request to completion</a:t>
            </a:r>
            <a:endParaRPr lang="en-US" altLang="en-US" sz="2400" dirty="0"/>
          </a:p>
          <a:p>
            <a:pPr marL="80962" indent="0">
              <a:buNone/>
            </a:pPr>
            <a:endParaRPr lang="en-US" altLang="en-US" sz="1400" dirty="0"/>
          </a:p>
          <a:p>
            <a:r>
              <a:rPr lang="en-US" altLang="en-US" sz="2400" dirty="0"/>
              <a:t>Minimize seek time</a:t>
            </a:r>
          </a:p>
          <a:p>
            <a:endParaRPr lang="en-US" altLang="en-US" sz="1400" dirty="0"/>
          </a:p>
          <a:p>
            <a:r>
              <a:rPr lang="en-US" altLang="en-US" sz="2400" dirty="0"/>
              <a:t>Seek time </a:t>
            </a:r>
            <a:r>
              <a:rPr lang="en-US" altLang="en-US" sz="2400" dirty="0">
                <a:sym typeface="Symbol" panose="05050102010706020507" pitchFamily="18" charset="2"/>
              </a:rPr>
              <a:t> seek distance</a:t>
            </a:r>
          </a:p>
          <a:p>
            <a:endParaRPr lang="en-US" altLang="en-US" sz="1400" dirty="0">
              <a:sym typeface="Symbol" panose="05050102010706020507" pitchFamily="18" charset="2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E975431-3D32-426E-A0DD-F3617C86A3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773"/>
    </mc:Choice>
    <mc:Fallback>
      <p:transition spd="slow" advTm="127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072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522E035-EF33-456A-9D87-C9B2949FA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33525" y="369888"/>
            <a:ext cx="11496675" cy="768350"/>
          </a:xfrm>
        </p:spPr>
        <p:txBody>
          <a:bodyPr/>
          <a:lstStyle/>
          <a:p>
            <a:pPr eaLnBrk="1" hangingPunct="1"/>
            <a:r>
              <a:rPr lang="en-US" altLang="en-US"/>
              <a:t>Chapter 10:  Mass-Storage Systems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B9A4670-39EC-42EA-BC06-AEFBFEEC14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Overview of Mass Storage Structure</a:t>
            </a:r>
          </a:p>
          <a:p>
            <a:r>
              <a:rPr lang="en-US" altLang="en-US"/>
              <a:t>Disk Structure</a:t>
            </a:r>
          </a:p>
          <a:p>
            <a:r>
              <a:rPr lang="en-US" altLang="en-US"/>
              <a:t>Disk Attachment</a:t>
            </a:r>
          </a:p>
          <a:p>
            <a:r>
              <a:rPr lang="en-US" altLang="en-US"/>
              <a:t>Disk Scheduling</a:t>
            </a:r>
          </a:p>
          <a:p>
            <a:r>
              <a:rPr lang="en-US" altLang="en-US"/>
              <a:t>Disk Management</a:t>
            </a:r>
          </a:p>
          <a:p>
            <a:r>
              <a:rPr lang="en-US" altLang="en-US"/>
              <a:t>Swap-Space Management</a:t>
            </a:r>
          </a:p>
          <a:p>
            <a:r>
              <a:rPr lang="en-US" altLang="en-US"/>
              <a:t>RAID Structure</a:t>
            </a:r>
          </a:p>
          <a:p>
            <a:r>
              <a:rPr lang="en-US" altLang="en-US"/>
              <a:t>Stable-Storage Implementation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40AAD4E-A948-4877-A39C-73E4763082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30"/>
    </mc:Choice>
    <mc:Fallback>
      <p:transition spd="slow" advTm="27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71271CC-D722-4199-9F79-FE546C649D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69888"/>
            <a:ext cx="11963400" cy="768350"/>
          </a:xfrm>
        </p:spPr>
        <p:txBody>
          <a:bodyPr/>
          <a:lstStyle/>
          <a:p>
            <a:pPr eaLnBrk="1" hangingPunct="1"/>
            <a:r>
              <a:rPr lang="en-US" altLang="en-US"/>
              <a:t>Disk Scheduling (Cont.)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31E4F1C-469B-4206-93CE-F920BBA0E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443163" algn="l"/>
              </a:tabLst>
            </a:pPr>
            <a:r>
              <a:rPr lang="en-US" altLang="en-US" sz="2400" dirty="0"/>
              <a:t>There are many sources of disk I/O request</a:t>
            </a:r>
          </a:p>
          <a:p>
            <a:pPr lvl="1">
              <a:tabLst>
                <a:tab pos="2443163" algn="l"/>
              </a:tabLst>
            </a:pPr>
            <a:r>
              <a:rPr lang="en-US" altLang="en-US" sz="2400" dirty="0"/>
              <a:t>OS</a:t>
            </a:r>
          </a:p>
          <a:p>
            <a:pPr lvl="1">
              <a:tabLst>
                <a:tab pos="2443163" algn="l"/>
              </a:tabLst>
            </a:pPr>
            <a:r>
              <a:rPr lang="en-US" altLang="en-US" sz="2400" dirty="0"/>
              <a:t>System processes</a:t>
            </a:r>
          </a:p>
          <a:p>
            <a:pPr lvl="1">
              <a:tabLst>
                <a:tab pos="2443163" algn="l"/>
              </a:tabLst>
            </a:pPr>
            <a:r>
              <a:rPr lang="en-US" altLang="en-US" sz="2400" dirty="0"/>
              <a:t>Users processes</a:t>
            </a:r>
          </a:p>
          <a:p>
            <a:pPr lvl="1">
              <a:tabLst>
                <a:tab pos="2443163" algn="l"/>
              </a:tabLst>
            </a:pPr>
            <a:endParaRPr lang="en-US" altLang="en-US" sz="2400" dirty="0"/>
          </a:p>
          <a:p>
            <a:pPr>
              <a:tabLst>
                <a:tab pos="2443163" algn="l"/>
              </a:tabLst>
            </a:pPr>
            <a:r>
              <a:rPr lang="en-US" altLang="en-US" sz="2400" dirty="0"/>
              <a:t>I/O request parameters:</a:t>
            </a:r>
          </a:p>
          <a:p>
            <a:pPr lvl="1">
              <a:tabLst>
                <a:tab pos="2443163" algn="l"/>
              </a:tabLst>
            </a:pPr>
            <a:r>
              <a:rPr lang="en-US" altLang="en-US" sz="2400" dirty="0"/>
              <a:t>includes input or output mode,</a:t>
            </a:r>
          </a:p>
          <a:p>
            <a:pPr lvl="1">
              <a:tabLst>
                <a:tab pos="2443163" algn="l"/>
              </a:tabLst>
            </a:pPr>
            <a:r>
              <a:rPr lang="en-US" altLang="en-US" sz="2400" dirty="0"/>
              <a:t>disk address, </a:t>
            </a:r>
          </a:p>
          <a:p>
            <a:pPr lvl="1">
              <a:tabLst>
                <a:tab pos="2443163" algn="l"/>
              </a:tabLst>
            </a:pPr>
            <a:r>
              <a:rPr lang="en-US" altLang="en-US" sz="2400" dirty="0"/>
              <a:t>memory address, </a:t>
            </a:r>
          </a:p>
          <a:p>
            <a:pPr lvl="1">
              <a:tabLst>
                <a:tab pos="2443163" algn="l"/>
              </a:tabLst>
            </a:pPr>
            <a:r>
              <a:rPr lang="en-US" altLang="en-US" sz="2400" dirty="0"/>
              <a:t>number of sectors to transfer</a:t>
            </a:r>
          </a:p>
          <a:p>
            <a:pPr lvl="1">
              <a:tabLst>
                <a:tab pos="2443163" algn="l"/>
              </a:tabLst>
            </a:pPr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53621A-95B6-4DE7-9BF7-8F2116C70E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98"/>
    </mc:Choice>
    <mc:Fallback>
      <p:transition spd="slow" advTm="50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77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71271CC-D722-4199-9F79-FE546C649D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69888"/>
            <a:ext cx="11963400" cy="768350"/>
          </a:xfrm>
        </p:spPr>
        <p:txBody>
          <a:bodyPr/>
          <a:lstStyle/>
          <a:p>
            <a:pPr eaLnBrk="1" hangingPunct="1"/>
            <a:r>
              <a:rPr lang="en-US" altLang="en-US"/>
              <a:t>Disk Scheduling (Cont.)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31E4F1C-469B-4206-93CE-F920BBA0E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tabLst>
                <a:tab pos="2443163" algn="l"/>
              </a:tabLst>
            </a:pPr>
            <a:endParaRPr lang="en-US" altLang="en-US" dirty="0"/>
          </a:p>
          <a:p>
            <a:pPr>
              <a:tabLst>
                <a:tab pos="2443163" algn="l"/>
              </a:tabLst>
            </a:pPr>
            <a:r>
              <a:rPr lang="en-US" altLang="en-US" sz="2000" dirty="0"/>
              <a:t>OS maintains queue of requests, per disk or device</a:t>
            </a:r>
          </a:p>
          <a:p>
            <a:pPr>
              <a:tabLst>
                <a:tab pos="2443163" algn="l"/>
              </a:tabLst>
            </a:pPr>
            <a:endParaRPr lang="en-US" altLang="en-US" sz="2000" dirty="0"/>
          </a:p>
          <a:p>
            <a:pPr>
              <a:tabLst>
                <a:tab pos="2443163" algn="l"/>
              </a:tabLst>
            </a:pPr>
            <a:r>
              <a:rPr lang="en-US" altLang="en-US" sz="2000" dirty="0"/>
              <a:t>Idle disk can immediately work on I/O request, busy disk means work must queue</a:t>
            </a:r>
          </a:p>
          <a:p>
            <a:pPr lvl="1">
              <a:tabLst>
                <a:tab pos="2443163" algn="l"/>
              </a:tabLst>
            </a:pPr>
            <a:r>
              <a:rPr lang="en-US" altLang="en-US" sz="2000" dirty="0"/>
              <a:t>Optimization algorithms only make sense when a queue exists</a:t>
            </a:r>
          </a:p>
          <a:p>
            <a:pPr lvl="1">
              <a:tabLst>
                <a:tab pos="2443163" algn="l"/>
              </a:tabLst>
            </a:pPr>
            <a:endParaRPr lang="en-US" altLang="en-US" sz="2000" dirty="0"/>
          </a:p>
          <a:p>
            <a:pPr>
              <a:tabLst>
                <a:tab pos="2443163" algn="l"/>
              </a:tabLst>
            </a:pPr>
            <a:r>
              <a:rPr lang="en-US" altLang="en-US" sz="2000" dirty="0"/>
              <a:t>Note:  drive controllers have small buffers to hold  queue of I/O requests (of varying </a:t>
            </a:r>
            <a:r>
              <a:rPr lang="ja-JP" altLang="en-US" sz="2000" dirty="0"/>
              <a:t>“</a:t>
            </a:r>
            <a:r>
              <a:rPr lang="en-US" altLang="ja-JP" sz="2000" dirty="0"/>
              <a:t>depth</a:t>
            </a:r>
            <a:r>
              <a:rPr lang="ja-JP" altLang="en-US" sz="2000" dirty="0"/>
              <a:t>”</a:t>
            </a:r>
            <a:r>
              <a:rPr lang="en-US" altLang="ja-JP" sz="2000" dirty="0"/>
              <a:t>)</a:t>
            </a:r>
          </a:p>
          <a:p>
            <a:pPr marL="0" indent="0">
              <a:buNone/>
              <a:tabLst>
                <a:tab pos="2443163" algn="l"/>
              </a:tabLst>
            </a:pPr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E80232C-7DF0-4976-8364-DB5DA51B29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37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88"/>
    </mc:Choice>
    <mc:Fallback>
      <p:transition spd="slow" advTm="81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771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571271CC-D722-4199-9F79-FE546C649D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69888"/>
            <a:ext cx="11963400" cy="768350"/>
          </a:xfrm>
        </p:spPr>
        <p:txBody>
          <a:bodyPr/>
          <a:lstStyle/>
          <a:p>
            <a:pPr eaLnBrk="1" hangingPunct="1"/>
            <a:r>
              <a:rPr lang="en-US" altLang="en-US"/>
              <a:t>Disk Scheduling (Cont.)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F31E4F1C-469B-4206-93CE-F920BBA0E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tabLst>
                <a:tab pos="2443163" algn="l"/>
              </a:tabLst>
            </a:pPr>
            <a:endParaRPr lang="en-US" altLang="en-US" dirty="0"/>
          </a:p>
          <a:p>
            <a:pPr>
              <a:tabLst>
                <a:tab pos="2443163" algn="l"/>
              </a:tabLst>
            </a:pPr>
            <a:r>
              <a:rPr lang="en-US" altLang="en-US" dirty="0"/>
              <a:t>Several algorithms exist to schedule the servicing of disk I/O requests</a:t>
            </a:r>
          </a:p>
          <a:p>
            <a:pPr>
              <a:tabLst>
                <a:tab pos="2443163" algn="l"/>
              </a:tabLst>
            </a:pPr>
            <a:r>
              <a:rPr lang="en-US" altLang="en-US" dirty="0"/>
              <a:t>The analysis is true for one or many platters</a:t>
            </a:r>
          </a:p>
          <a:p>
            <a:pPr>
              <a:tabLst>
                <a:tab pos="2443163" algn="l"/>
              </a:tabLst>
            </a:pPr>
            <a:r>
              <a:rPr lang="en-US" altLang="en-US" dirty="0"/>
              <a:t>We illustrate scheduling algorithms with a request queue (0-199)</a:t>
            </a:r>
          </a:p>
          <a:p>
            <a:pPr>
              <a:buFont typeface="Monotype Sorts" pitchFamily="-84" charset="2"/>
              <a:buNone/>
              <a:tabLst>
                <a:tab pos="2443163" algn="l"/>
              </a:tabLst>
            </a:pPr>
            <a:r>
              <a:rPr lang="en-US" altLang="en-US" dirty="0"/>
              <a:t>		</a:t>
            </a:r>
            <a:br>
              <a:rPr lang="en-US" altLang="en-US" dirty="0"/>
            </a:br>
            <a:r>
              <a:rPr lang="en-US" altLang="en-US" dirty="0"/>
              <a:t>	98, 183, 37, 122, 14, 124, 65, 67</a:t>
            </a:r>
          </a:p>
          <a:p>
            <a:pPr>
              <a:buFont typeface="Monotype Sorts" pitchFamily="-84" charset="2"/>
              <a:buNone/>
              <a:tabLst>
                <a:tab pos="2443163" algn="l"/>
              </a:tabLst>
            </a:pPr>
            <a:endParaRPr lang="en-US" altLang="en-US" dirty="0"/>
          </a:p>
          <a:p>
            <a:pPr>
              <a:buFont typeface="Monotype Sorts" pitchFamily="-84" charset="2"/>
              <a:buNone/>
              <a:tabLst>
                <a:tab pos="2443163" algn="l"/>
              </a:tabLst>
            </a:pPr>
            <a:r>
              <a:rPr lang="en-US" altLang="en-US" dirty="0"/>
              <a:t>	Head pointer 53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31FD02-5327-4EE3-BBB1-FC78A244CE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958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10"/>
    </mc:Choice>
    <mc:Fallback>
      <p:transition spd="slow" advTm="49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2771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3933ECD8-02B4-4E00-9FFE-C9FA8B907A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4788" y="369888"/>
            <a:ext cx="10425112" cy="768350"/>
          </a:xfrm>
        </p:spPr>
        <p:txBody>
          <a:bodyPr/>
          <a:lstStyle/>
          <a:p>
            <a:pPr eaLnBrk="1" hangingPunct="1"/>
            <a:r>
              <a:rPr lang="en-US" altLang="en-US"/>
              <a:t>FCFS</a:t>
            </a:r>
          </a:p>
        </p:txBody>
      </p:sp>
      <p:sp>
        <p:nvSpPr>
          <p:cNvPr id="34819" name="Text Box 4">
            <a:extLst>
              <a:ext uri="{FF2B5EF4-FFF2-40B4-BE49-F238E27FC236}">
                <a16:creationId xmlns:a16="http://schemas.microsoft.com/office/drawing/2014/main" id="{D980A255-286A-44F5-A4EC-28E808F0A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5313" y="1785938"/>
            <a:ext cx="5935662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622" tIns="65311" rIns="130622" bIns="65311" anchor="ctr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Helvetica" panose="020B0604020202020204" pitchFamily="34" charset="0"/>
              </a:rPr>
              <a:t>Illustration shows total head movement of 640 cylinders</a:t>
            </a:r>
          </a:p>
        </p:txBody>
      </p:sp>
      <p:pic>
        <p:nvPicPr>
          <p:cNvPr id="34820" name="Picture 6">
            <a:extLst>
              <a:ext uri="{FF2B5EF4-FFF2-40B4-BE49-F238E27FC236}">
                <a16:creationId xmlns:a16="http://schemas.microsoft.com/office/drawing/2014/main" id="{C5A461B8-B7C7-4837-8638-F38287D3E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2541588"/>
            <a:ext cx="8759825" cy="564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A1E6D4-01E3-45C3-9C27-BC86E81ECA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17"/>
    </mc:Choice>
    <mc:Fallback>
      <p:transition spd="slow" advTm="49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B76D0B42-6DCE-4096-901B-842E7F2BB0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SSTF</a:t>
            </a:r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770642B6-DF7E-4729-BF82-CFB31E342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57000" cy="6040438"/>
          </a:xfrm>
        </p:spPr>
        <p:txBody>
          <a:bodyPr/>
          <a:lstStyle/>
          <a:p>
            <a:r>
              <a:rPr lang="en-US" altLang="en-US"/>
              <a:t>Shortest Seek Time First selects the request with the minimum seek time from the current head position</a:t>
            </a:r>
          </a:p>
          <a:p>
            <a:endParaRPr lang="en-US" altLang="en-US"/>
          </a:p>
          <a:p>
            <a:r>
              <a:rPr lang="en-US" altLang="en-US"/>
              <a:t>SSTF scheduling is a form of SJF scheduling; may cause starvation of some requests</a:t>
            </a:r>
          </a:p>
          <a:p>
            <a:endParaRPr lang="en-US" altLang="en-US"/>
          </a:p>
          <a:p>
            <a:r>
              <a:rPr lang="en-US" altLang="en-US"/>
              <a:t>Illustration shows total head movement of 236 cylinders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7FFAD49-9C2E-4962-A2E9-D9A511DCEA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4335"/>
    </mc:Choice>
    <mc:Fallback>
      <p:transition spd="slow" advTm="104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75DDB41-493A-436D-A873-AACEE43CBF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SSTF (Cont.)</a:t>
            </a:r>
          </a:p>
        </p:txBody>
      </p:sp>
      <p:pic>
        <p:nvPicPr>
          <p:cNvPr id="38915" name="Picture 4" descr="12">
            <a:extLst>
              <a:ext uri="{FF2B5EF4-FFF2-40B4-BE49-F238E27FC236}">
                <a16:creationId xmlns:a16="http://schemas.microsoft.com/office/drawing/2014/main" id="{DA5BDA58-B5B4-4D2A-B7D7-717442238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687513"/>
            <a:ext cx="10756900" cy="644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BFAF36-30BC-465E-A165-73492B1DF4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78"/>
    </mc:Choice>
    <mc:Fallback>
      <p:transition spd="slow" advTm="561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9EEEF28B-6632-460A-AA44-2C85403618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69888"/>
            <a:ext cx="11761788" cy="768350"/>
          </a:xfrm>
        </p:spPr>
        <p:txBody>
          <a:bodyPr/>
          <a:lstStyle/>
          <a:p>
            <a:pPr eaLnBrk="1" hangingPunct="1"/>
            <a:r>
              <a:rPr lang="en-US" altLang="en-US"/>
              <a:t>SCAN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5D122CB1-88DD-4BE2-B514-7022AA47DB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99863" cy="6040438"/>
          </a:xfrm>
        </p:spPr>
        <p:txBody>
          <a:bodyPr/>
          <a:lstStyle/>
          <a:p>
            <a:r>
              <a:rPr lang="en-US" altLang="en-US" sz="2400" dirty="0"/>
              <a:t>SCAN:</a:t>
            </a:r>
          </a:p>
          <a:p>
            <a:pPr lvl="1"/>
            <a:r>
              <a:rPr lang="en-US" altLang="en-US" sz="2400" dirty="0"/>
              <a:t>start at one end of the disk</a:t>
            </a:r>
          </a:p>
          <a:p>
            <a:pPr lvl="1"/>
            <a:r>
              <a:rPr lang="en-US" altLang="en-US" sz="2400" dirty="0"/>
              <a:t>moves toward the other end</a:t>
            </a:r>
          </a:p>
          <a:p>
            <a:pPr lvl="1"/>
            <a:r>
              <a:rPr lang="en-US" altLang="en-US" sz="2400" dirty="0"/>
              <a:t>servicing requests until it gets to the other end of the disk</a:t>
            </a:r>
          </a:p>
          <a:p>
            <a:pPr lvl="1"/>
            <a:r>
              <a:rPr lang="en-US" altLang="en-US" sz="2400" dirty="0"/>
              <a:t>reversed direction and continue.</a:t>
            </a:r>
          </a:p>
          <a:p>
            <a:endParaRPr lang="en-US" altLang="en-US" sz="2400" dirty="0"/>
          </a:p>
          <a:p>
            <a:r>
              <a:rPr lang="en-US" altLang="en-US" sz="2400" b="1" dirty="0">
                <a:solidFill>
                  <a:srgbClr val="3366FF"/>
                </a:solidFill>
              </a:rPr>
              <a:t>SCAN algorithm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Sometimes called the </a:t>
            </a:r>
            <a:r>
              <a:rPr lang="en-US" altLang="en-US" sz="2400" b="1" dirty="0">
                <a:solidFill>
                  <a:srgbClr val="3366FF"/>
                </a:solidFill>
              </a:rPr>
              <a:t>elevator algorithm</a:t>
            </a:r>
          </a:p>
          <a:p>
            <a:endParaRPr lang="en-US" altLang="en-US" sz="2400" b="1" dirty="0">
              <a:solidFill>
                <a:srgbClr val="3366FF"/>
              </a:solidFill>
            </a:endParaRPr>
          </a:p>
          <a:p>
            <a:r>
              <a:rPr lang="en-US" altLang="en-US" sz="2400" dirty="0"/>
              <a:t>Illustration shows total head movement of 208 cylinders</a:t>
            </a:r>
          </a:p>
          <a:p>
            <a:endParaRPr lang="en-US" altLang="en-US" dirty="0"/>
          </a:p>
          <a:p>
            <a:pPr marL="0" indent="0">
              <a:buNone/>
            </a:pPr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B8A69D2-D1CC-41A9-B46D-55BE401EBB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25"/>
    </mc:Choice>
    <mc:Fallback>
      <p:transition spd="slow" advTm="67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96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F47CCB4-6370-4867-A72F-2C19910DC7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SCAN (Cont.)</a:t>
            </a:r>
          </a:p>
        </p:txBody>
      </p:sp>
      <p:pic>
        <p:nvPicPr>
          <p:cNvPr id="43011" name="Picture 6">
            <a:extLst>
              <a:ext uri="{FF2B5EF4-FFF2-40B4-BE49-F238E27FC236}">
                <a16:creationId xmlns:a16="http://schemas.microsoft.com/office/drawing/2014/main" id="{2CD02198-98C3-4305-8ADF-01B0576ED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763" y="1544638"/>
            <a:ext cx="10045700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9CEC7B3-628F-4DEA-B6E6-E4A19D4F5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02"/>
    </mc:Choice>
    <mc:Fallback>
      <p:transition spd="slow" advTm="57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A161AA95-1D6F-4BE5-BCC7-80F2D51CEC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69888"/>
            <a:ext cx="11804650" cy="768350"/>
          </a:xfrm>
        </p:spPr>
        <p:txBody>
          <a:bodyPr/>
          <a:lstStyle/>
          <a:p>
            <a:pPr eaLnBrk="1" hangingPunct="1"/>
            <a:r>
              <a:rPr lang="en-US" altLang="en-US"/>
              <a:t>C-SCAN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0B5AED47-1C1E-4651-9183-2A091F907E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499850" cy="6040438"/>
          </a:xfrm>
        </p:spPr>
        <p:txBody>
          <a:bodyPr/>
          <a:lstStyle/>
          <a:p>
            <a:r>
              <a:rPr lang="en-US" altLang="en-US" dirty="0"/>
              <a:t>More uniform wait time than SCAN</a:t>
            </a:r>
          </a:p>
          <a:p>
            <a:endParaRPr lang="en-US" altLang="en-US" dirty="0"/>
          </a:p>
          <a:p>
            <a:r>
              <a:rPr lang="en-US" altLang="en-US" dirty="0"/>
              <a:t>C-SCAN:</a:t>
            </a:r>
          </a:p>
          <a:p>
            <a:pPr lvl="1"/>
            <a:r>
              <a:rPr lang="en-US" altLang="en-US" sz="1800" dirty="0"/>
              <a:t>start at one end of the disk</a:t>
            </a:r>
          </a:p>
          <a:p>
            <a:pPr lvl="1"/>
            <a:r>
              <a:rPr lang="en-US" altLang="en-US" sz="1800" dirty="0"/>
              <a:t>moves toward the other end</a:t>
            </a:r>
          </a:p>
          <a:p>
            <a:pPr lvl="1"/>
            <a:r>
              <a:rPr lang="en-US" altLang="en-US" sz="1800" dirty="0"/>
              <a:t>servicing requests until it gets to the other end of the disk</a:t>
            </a:r>
          </a:p>
          <a:p>
            <a:pPr lvl="1"/>
            <a:r>
              <a:rPr lang="en-US" altLang="en-US" sz="1800" dirty="0"/>
              <a:t>Return to beginning of disk immediately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Treats the cylinders as a circular list that wraps around from the last cylinder to the first one</a:t>
            </a:r>
          </a:p>
          <a:p>
            <a:endParaRPr lang="en-US" altLang="en-US" dirty="0"/>
          </a:p>
          <a:p>
            <a:r>
              <a:rPr lang="en-US" altLang="en-US" dirty="0"/>
              <a:t>Total number of cylinders?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168712-936F-42A3-B0D9-CC17ED6F2C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89"/>
    </mc:Choice>
    <mc:Fallback>
      <p:transition spd="slow" advTm="70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5059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0395BAF3-AFB1-4E6D-9315-80C93AA162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C-SCAN (Cont.)</a:t>
            </a:r>
          </a:p>
        </p:txBody>
      </p:sp>
      <p:pic>
        <p:nvPicPr>
          <p:cNvPr id="47107" name="Picture 4">
            <a:extLst>
              <a:ext uri="{FF2B5EF4-FFF2-40B4-BE49-F238E27FC236}">
                <a16:creationId xmlns:a16="http://schemas.microsoft.com/office/drawing/2014/main" id="{8AFF3EC2-3806-417C-A72D-71A5DA520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" t="3731" r="925" b="3731"/>
          <a:stretch>
            <a:fillRect/>
          </a:stretch>
        </p:blipFill>
        <p:spPr bwMode="auto">
          <a:xfrm>
            <a:off x="1847850" y="1652588"/>
            <a:ext cx="10501313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046E40-D932-4948-A741-5A46BC3BFC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40"/>
    </mc:Choice>
    <mc:Fallback>
      <p:transition spd="slow" advTm="656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6D1CDF3F-D00E-4209-8F89-67B005519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Objectives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1B3CEFEE-2920-4EED-8F22-E5AD616EB2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468100" cy="6040438"/>
          </a:xfrm>
        </p:spPr>
        <p:txBody>
          <a:bodyPr/>
          <a:lstStyle/>
          <a:p>
            <a:pPr>
              <a:buFont typeface="Monotype Sorts" charset="0"/>
              <a:buChar char="n"/>
              <a:defRPr/>
            </a:pPr>
            <a:r>
              <a:rPr lang="en-US" dirty="0">
                <a:ea typeface="ＭＳ Ｐゴシック" charset="-128"/>
              </a:rPr>
              <a:t>To describe the physical structure of secondary storage devices and its effects on the uses of the devices</a:t>
            </a:r>
          </a:p>
          <a:p>
            <a:pPr>
              <a:buFont typeface="Monotype Sorts" charset="0"/>
              <a:buChar char="n"/>
              <a:defRPr/>
            </a:pPr>
            <a:endParaRPr lang="en-US" dirty="0">
              <a:ea typeface="ＭＳ Ｐゴシック" charset="-128"/>
            </a:endParaRPr>
          </a:p>
          <a:p>
            <a:pPr>
              <a:buFont typeface="Monotype Sorts" charset="0"/>
              <a:buChar char="n"/>
              <a:defRPr/>
            </a:pPr>
            <a:r>
              <a:rPr lang="en-US" dirty="0">
                <a:ea typeface="ＭＳ Ｐゴシック" charset="-128"/>
              </a:rPr>
              <a:t>To explain the performance characteristics of mass-storage devices</a:t>
            </a:r>
          </a:p>
          <a:p>
            <a:pPr>
              <a:buFont typeface="Monotype Sorts" charset="0"/>
              <a:buChar char="n"/>
              <a:defRPr/>
            </a:pPr>
            <a:endParaRPr lang="en-US" dirty="0">
              <a:ea typeface="ＭＳ Ｐゴシック" charset="-128"/>
            </a:endParaRPr>
          </a:p>
          <a:p>
            <a:pPr>
              <a:buFont typeface="Monotype Sorts" charset="0"/>
              <a:buChar char="n"/>
              <a:defRPr/>
            </a:pPr>
            <a:r>
              <a:rPr lang="en-US" dirty="0">
                <a:ea typeface="ＭＳ Ｐゴシック" charset="-128"/>
              </a:rPr>
              <a:t>To evaluate disk scheduling algorithms</a:t>
            </a:r>
          </a:p>
          <a:p>
            <a:pPr>
              <a:buFont typeface="Monotype Sorts" charset="0"/>
              <a:buChar char="n"/>
              <a:defRPr/>
            </a:pPr>
            <a:endParaRPr lang="en-US" dirty="0">
              <a:ea typeface="ＭＳ Ｐゴシック" charset="-128"/>
            </a:endParaRPr>
          </a:p>
          <a:p>
            <a:pPr>
              <a:buFont typeface="Monotype Sorts" charset="0"/>
              <a:buChar char="n"/>
              <a:defRPr/>
            </a:pPr>
            <a:r>
              <a:rPr lang="en-US" dirty="0">
                <a:ea typeface="ＭＳ Ｐゴシック" charset="-128"/>
              </a:rPr>
              <a:t>To discuss operating-system services provided for mass storage, including RAID</a:t>
            </a:r>
          </a:p>
          <a:p>
            <a:pPr marL="0" indent="0">
              <a:buFont typeface="Monotype Sorts" charset="0"/>
              <a:buNone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  <a:p>
            <a:pPr>
              <a:buFont typeface="Monotype Sorts" charset="0"/>
              <a:buChar char="n"/>
              <a:defRPr/>
            </a:pPr>
            <a:endParaRPr lang="en-US" dirty="0">
              <a:ea typeface="ＭＳ Ｐゴシック" charset="0"/>
              <a:cs typeface="ＭＳ Ｐゴシック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DDD438-44C4-4508-BC73-8A1E3BD8B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06"/>
    </mc:Choice>
    <mc:Fallback>
      <p:transition spd="slow" advTm="37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B1A210D3-F94B-4073-A877-B8B879B9CA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C-LOOK</a:t>
            </a: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41C809C5-C5E3-4ABE-B192-3B32272C8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496675" cy="4343400"/>
          </a:xfrm>
        </p:spPr>
        <p:txBody>
          <a:bodyPr/>
          <a:lstStyle/>
          <a:p>
            <a:r>
              <a:rPr lang="en-US" altLang="en-US" sz="2800" dirty="0"/>
              <a:t>Improvements: </a:t>
            </a:r>
            <a:r>
              <a:rPr lang="en-US" altLang="en-US" sz="2800" dirty="0">
                <a:sym typeface="Wingdings" panose="05000000000000000000" pitchFamily="2" charset="2"/>
              </a:rPr>
              <a:t> Don’t go all the way to the last/first cylinder unless there is a request there</a:t>
            </a:r>
            <a:endParaRPr lang="en-US" altLang="en-US" sz="2800" dirty="0"/>
          </a:p>
          <a:p>
            <a:r>
              <a:rPr lang="en-US" altLang="en-US" sz="2800" dirty="0"/>
              <a:t>SCAN </a:t>
            </a:r>
            <a:r>
              <a:rPr lang="en-US" altLang="en-US" sz="2800" dirty="0">
                <a:sym typeface="Wingdings" panose="05000000000000000000" pitchFamily="2" charset="2"/>
              </a:rPr>
              <a:t> LOOK</a:t>
            </a:r>
          </a:p>
          <a:p>
            <a:r>
              <a:rPr lang="en-US" altLang="en-US" sz="2800" dirty="0">
                <a:sym typeface="Wingdings" panose="05000000000000000000" pitchFamily="2" charset="2"/>
              </a:rPr>
              <a:t>C-SCAN  C_LOOK</a:t>
            </a:r>
            <a:endParaRPr lang="en-US" altLang="en-US" sz="2800" dirty="0"/>
          </a:p>
          <a:p>
            <a:r>
              <a:rPr lang="en-US" altLang="en-US" sz="2800" dirty="0"/>
              <a:t>Total number of cylinders?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6E34899-A240-4FAD-9FD3-47D6AADD55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283"/>
    </mc:Choice>
    <mc:Fallback>
      <p:transition spd="slow" advTm="57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915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5481CB87-1E69-4B23-9B6F-E06BE64838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8563" y="369888"/>
            <a:ext cx="11831637" cy="768350"/>
          </a:xfrm>
        </p:spPr>
        <p:txBody>
          <a:bodyPr/>
          <a:lstStyle/>
          <a:p>
            <a:pPr eaLnBrk="1" hangingPunct="1"/>
            <a:r>
              <a:rPr lang="en-US" altLang="en-US"/>
              <a:t>C-LOOK (Cont.)</a:t>
            </a:r>
          </a:p>
        </p:txBody>
      </p:sp>
      <p:pic>
        <p:nvPicPr>
          <p:cNvPr id="51203" name="Picture 4" descr="12">
            <a:extLst>
              <a:ext uri="{FF2B5EF4-FFF2-40B4-BE49-F238E27FC236}">
                <a16:creationId xmlns:a16="http://schemas.microsoft.com/office/drawing/2014/main" id="{689FFA21-303E-4209-ACB1-BEC2C14FD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347788"/>
            <a:ext cx="10968038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061C276-F81C-4D6D-9358-B5D93287B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631"/>
    </mc:Choice>
    <mc:Fallback>
      <p:transition spd="slow" advTm="65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622BD884-A26C-42B7-A3BE-29B2A1D3AB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5425" y="369888"/>
            <a:ext cx="11568113" cy="768350"/>
          </a:xfrm>
        </p:spPr>
        <p:txBody>
          <a:bodyPr/>
          <a:lstStyle/>
          <a:p>
            <a:pPr eaLnBrk="1" hangingPunct="1"/>
            <a:r>
              <a:rPr lang="en-US" altLang="en-US" sz="4300"/>
              <a:t>Selecting a Disk-Scheduling Algorithm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84ECCF99-BA6F-4BF1-9D42-C6FEFE023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396663" cy="6040438"/>
          </a:xfrm>
        </p:spPr>
        <p:txBody>
          <a:bodyPr/>
          <a:lstStyle/>
          <a:p>
            <a:r>
              <a:rPr lang="en-US" altLang="en-US" sz="2400" dirty="0"/>
              <a:t>SSTF is common and has a natural appeal</a:t>
            </a:r>
          </a:p>
          <a:p>
            <a:endParaRPr lang="en-US" altLang="en-US" sz="1400" dirty="0"/>
          </a:p>
          <a:p>
            <a:r>
              <a:rPr lang="en-US" altLang="en-US" sz="2400" dirty="0"/>
              <a:t>SCAN and C-SCAN perform better for systems that place a heavy load on the disk</a:t>
            </a:r>
          </a:p>
          <a:p>
            <a:pPr lvl="1"/>
            <a:r>
              <a:rPr lang="en-US" altLang="en-US" sz="2400" dirty="0"/>
              <a:t>Less starvation</a:t>
            </a:r>
          </a:p>
          <a:p>
            <a:endParaRPr lang="en-US" altLang="en-US" sz="1400" dirty="0"/>
          </a:p>
          <a:p>
            <a:r>
              <a:rPr lang="en-US" altLang="en-US" sz="2400" dirty="0"/>
              <a:t>Performance depends on the number and types of requests</a:t>
            </a:r>
          </a:p>
          <a:p>
            <a:endParaRPr lang="en-US" altLang="en-US" sz="1400" dirty="0"/>
          </a:p>
          <a:p>
            <a:r>
              <a:rPr lang="en-US" altLang="en-US" sz="2400" dirty="0"/>
              <a:t>Requests for disk service can be influenced by the file-allocation method</a:t>
            </a:r>
          </a:p>
          <a:p>
            <a:pPr lvl="1"/>
            <a:r>
              <a:rPr lang="en-US" altLang="en-US" sz="2400" dirty="0"/>
              <a:t>And metadata layout</a:t>
            </a:r>
          </a:p>
          <a:p>
            <a:endParaRPr lang="en-US" altLang="en-US" sz="1100" dirty="0"/>
          </a:p>
          <a:p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BDD4D1F-5EAD-4B84-A350-AA5E78F1D2A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882"/>
    </mc:Choice>
    <mc:Fallback>
      <p:transition spd="slow" advTm="126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325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622BD884-A26C-42B7-A3BE-29B2A1D3AB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5425" y="369888"/>
            <a:ext cx="11568113" cy="768350"/>
          </a:xfrm>
        </p:spPr>
        <p:txBody>
          <a:bodyPr/>
          <a:lstStyle/>
          <a:p>
            <a:pPr eaLnBrk="1" hangingPunct="1"/>
            <a:r>
              <a:rPr lang="en-US" altLang="en-US" sz="4300"/>
              <a:t>Selecting a Disk-Scheduling Algorithm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84ECCF99-BA6F-4BF1-9D42-C6FEFE0230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396663" cy="6040438"/>
          </a:xfrm>
        </p:spPr>
        <p:txBody>
          <a:bodyPr/>
          <a:lstStyle/>
          <a:p>
            <a:r>
              <a:rPr lang="en-US" altLang="en-US" sz="2400" dirty="0"/>
              <a:t>How to select a scheduling algorithm?</a:t>
            </a:r>
          </a:p>
          <a:p>
            <a:pPr lvl="1"/>
            <a:r>
              <a:rPr lang="en-US" altLang="en-US" sz="2400" dirty="0"/>
              <a:t>should be a separate module</a:t>
            </a:r>
          </a:p>
          <a:p>
            <a:pPr lvl="1"/>
            <a:r>
              <a:rPr lang="en-US" altLang="en-US" sz="2400" dirty="0"/>
              <a:t>Easy to replace if needed</a:t>
            </a:r>
          </a:p>
          <a:p>
            <a:endParaRPr lang="en-US" altLang="en-US" sz="1400" dirty="0"/>
          </a:p>
          <a:p>
            <a:r>
              <a:rPr lang="en-US" altLang="en-US" sz="2400" dirty="0"/>
              <a:t>Either SSTF or LOOK good choices</a:t>
            </a:r>
          </a:p>
          <a:p>
            <a:endParaRPr lang="en-US" altLang="en-US" sz="2400" dirty="0"/>
          </a:p>
          <a:p>
            <a:r>
              <a:rPr lang="en-US" altLang="en-US" sz="2400" dirty="0"/>
              <a:t>What about rotational latency?</a:t>
            </a:r>
          </a:p>
          <a:p>
            <a:pPr lvl="1"/>
            <a:r>
              <a:rPr lang="en-US" altLang="en-US" sz="2400" dirty="0"/>
              <a:t>Note: We’ve focused on seek time only</a:t>
            </a:r>
          </a:p>
          <a:p>
            <a:pPr lvl="1"/>
            <a:r>
              <a:rPr lang="en-US" altLang="en-US" sz="2400" dirty="0"/>
              <a:t>Difficult for OS to calculate</a:t>
            </a:r>
          </a:p>
          <a:p>
            <a:pPr lvl="1"/>
            <a:endParaRPr lang="en-US" altLang="en-US" sz="2400" dirty="0"/>
          </a:p>
          <a:p>
            <a:r>
              <a:rPr lang="en-US" altLang="en-US" sz="2400" dirty="0"/>
              <a:t>How does disk-based queueing effect OS queue ordering efforts?</a:t>
            </a:r>
          </a:p>
          <a:p>
            <a:endParaRPr lang="en-US" alt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886CE03-86A9-47AF-A6DF-E3388E3E70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2074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723"/>
    </mc:Choice>
    <mc:Fallback>
      <p:transition spd="slow" advTm="146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3251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B6E188B8-808E-4F96-BDF4-99B34F059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6638" y="369888"/>
            <a:ext cx="11993562" cy="768350"/>
          </a:xfrm>
        </p:spPr>
        <p:txBody>
          <a:bodyPr/>
          <a:lstStyle/>
          <a:p>
            <a:pPr eaLnBrk="1" hangingPunct="1"/>
            <a:r>
              <a:rPr lang="en-US" altLang="en-US"/>
              <a:t>Disk Management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4EFAD949-38C8-4B6A-89D7-14EB2CF26B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400" b="1" dirty="0">
                <a:solidFill>
                  <a:srgbClr val="3366FF"/>
                </a:solidFill>
              </a:rPr>
              <a:t>Physical formatting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— Dividing a disk into sectors</a:t>
            </a:r>
          </a:p>
          <a:p>
            <a:pPr lvl="1"/>
            <a:r>
              <a:rPr lang="en-US" altLang="en-US" sz="2400" dirty="0"/>
              <a:t>Each sector can hold:</a:t>
            </a:r>
          </a:p>
          <a:p>
            <a:pPr lvl="2"/>
            <a:r>
              <a:rPr lang="en-US" altLang="en-US" sz="2400" dirty="0"/>
              <a:t>Header information</a:t>
            </a:r>
          </a:p>
          <a:p>
            <a:pPr lvl="2"/>
            <a:r>
              <a:rPr lang="en-US" altLang="en-US" sz="2400" dirty="0"/>
              <a:t>Data</a:t>
            </a:r>
          </a:p>
          <a:p>
            <a:pPr lvl="2"/>
            <a:r>
              <a:rPr lang="en-US" altLang="en-US" sz="2400" dirty="0"/>
              <a:t>Error correction code (</a:t>
            </a:r>
            <a:r>
              <a:rPr lang="en-US" altLang="en-US" sz="2400" b="1" dirty="0">
                <a:solidFill>
                  <a:srgbClr val="3366FF"/>
                </a:solidFill>
              </a:rPr>
              <a:t>ECC</a:t>
            </a:r>
            <a:r>
              <a:rPr lang="en-US" altLang="en-US" sz="2400" dirty="0"/>
              <a:t>)</a:t>
            </a:r>
          </a:p>
          <a:p>
            <a:pPr lvl="1"/>
            <a:r>
              <a:rPr lang="en-US" altLang="en-US" sz="2400" dirty="0"/>
              <a:t>Usually 512 bytes of data</a:t>
            </a:r>
          </a:p>
          <a:p>
            <a:pPr marL="652462" lvl="1" indent="0">
              <a:buNone/>
            </a:pPr>
            <a:endParaRPr lang="en-US" altLang="en-US" dirty="0"/>
          </a:p>
          <a:p>
            <a:r>
              <a:rPr lang="en-US" altLang="en-US" sz="2400" dirty="0"/>
              <a:t>OS needs to store its own data structures to disk</a:t>
            </a:r>
          </a:p>
          <a:p>
            <a:pPr lvl="1"/>
            <a:r>
              <a:rPr lang="en-US" altLang="en-US" sz="2400" b="1" dirty="0">
                <a:solidFill>
                  <a:srgbClr val="3366FF"/>
                </a:solidFill>
              </a:rPr>
              <a:t>Partition</a:t>
            </a:r>
            <a:r>
              <a:rPr lang="en-US" altLang="en-US" sz="2400" dirty="0"/>
              <a:t>: a logical disk comprised of a set of cylinders</a:t>
            </a:r>
          </a:p>
          <a:p>
            <a:pPr lvl="1"/>
            <a:r>
              <a:rPr lang="en-US" altLang="en-US" sz="2400" b="1" dirty="0">
                <a:solidFill>
                  <a:srgbClr val="3366FF"/>
                </a:solidFill>
              </a:rPr>
              <a:t>Logical formatting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or </a:t>
            </a:r>
            <a:r>
              <a:rPr lang="ja-JP" altLang="en-US" sz="2400" dirty="0"/>
              <a:t>“</a:t>
            </a:r>
            <a:r>
              <a:rPr lang="en-US" altLang="ja-JP" sz="2400" dirty="0"/>
              <a:t>making a file system</a:t>
            </a:r>
            <a:r>
              <a:rPr lang="ja-JP" altLang="en-US" sz="2400" dirty="0"/>
              <a:t>”</a:t>
            </a:r>
            <a:endParaRPr lang="en-US" altLang="ja-JP" sz="2400" dirty="0"/>
          </a:p>
          <a:p>
            <a:pPr lvl="1"/>
            <a:r>
              <a:rPr lang="en-US" altLang="en-US" sz="2400" dirty="0"/>
              <a:t>Efficiency: group blocks into </a:t>
            </a:r>
            <a:r>
              <a:rPr lang="en-US" altLang="en-US" sz="2400" b="1" dirty="0">
                <a:solidFill>
                  <a:srgbClr val="3366FF"/>
                </a:solidFill>
              </a:rPr>
              <a:t>clusters</a:t>
            </a:r>
          </a:p>
          <a:p>
            <a:pPr lvl="2"/>
            <a:r>
              <a:rPr lang="en-US" altLang="en-US" sz="2400" dirty="0"/>
              <a:t>Disk I/O done in blocks</a:t>
            </a:r>
          </a:p>
          <a:p>
            <a:pPr lvl="2"/>
            <a:r>
              <a:rPr lang="en-US" altLang="en-US" sz="2400" dirty="0"/>
              <a:t>File I/O done in clusters</a:t>
            </a:r>
          </a:p>
          <a:p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1C10A6-13D5-4C7E-8381-2E00BAB5E1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975"/>
    </mc:Choice>
    <mc:Fallback>
      <p:transition spd="slow" advTm="165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5299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B6E188B8-808E-4F96-BDF4-99B34F059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36638" y="369888"/>
            <a:ext cx="11993562" cy="768350"/>
          </a:xfrm>
        </p:spPr>
        <p:txBody>
          <a:bodyPr/>
          <a:lstStyle/>
          <a:p>
            <a:pPr eaLnBrk="1" hangingPunct="1"/>
            <a:r>
              <a:rPr lang="en-US" altLang="en-US"/>
              <a:t>Disk Management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4EFAD949-38C8-4B6A-89D7-14EB2CF26B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3200" dirty="0"/>
              <a:t>Other Sundries: </a:t>
            </a:r>
          </a:p>
          <a:p>
            <a:pPr lvl="1"/>
            <a:r>
              <a:rPr lang="en-US" altLang="en-US" sz="2400" dirty="0"/>
              <a:t>Raw disk access: Apps such as databases</a:t>
            </a:r>
          </a:p>
          <a:p>
            <a:endParaRPr lang="en-US" altLang="en-US" sz="2400" dirty="0"/>
          </a:p>
          <a:p>
            <a:pPr lvl="1"/>
            <a:r>
              <a:rPr lang="en-US" altLang="en-US" sz="2400" dirty="0"/>
              <a:t>Boot block initializes system</a:t>
            </a:r>
          </a:p>
          <a:p>
            <a:pPr lvl="2"/>
            <a:r>
              <a:rPr lang="en-US" altLang="en-US" sz="2400" dirty="0"/>
              <a:t>The bootstrap is stored in ROM</a:t>
            </a:r>
          </a:p>
          <a:p>
            <a:pPr lvl="2"/>
            <a:r>
              <a:rPr lang="en-US" altLang="en-US" sz="2400" b="1" dirty="0">
                <a:solidFill>
                  <a:srgbClr val="3366FF"/>
                </a:solidFill>
              </a:rPr>
              <a:t>Bootstrap loader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program stored in boot blocks of boot partition</a:t>
            </a:r>
          </a:p>
          <a:p>
            <a:pPr lvl="2"/>
            <a:endParaRPr lang="en-US" altLang="en-US" sz="2400" dirty="0"/>
          </a:p>
          <a:p>
            <a:pPr lvl="1"/>
            <a:r>
              <a:rPr lang="en-US" altLang="en-US" sz="2400" dirty="0"/>
              <a:t>Methods such as </a:t>
            </a:r>
            <a:r>
              <a:rPr lang="en-US" altLang="en-US" sz="2400" b="1" dirty="0">
                <a:solidFill>
                  <a:srgbClr val="3366FF"/>
                </a:solidFill>
              </a:rPr>
              <a:t>sector sparing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used to handle bad blocks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27718C4-FCBB-4F51-84DC-ED2E6E6A89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70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589"/>
    </mc:Choice>
    <mc:Fallback>
      <p:transition spd="slow" advTm="95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C2A67A8C-67FE-4871-A7CA-D31E0E7841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62100" y="369888"/>
            <a:ext cx="11468100" cy="768350"/>
          </a:xfrm>
        </p:spPr>
        <p:txBody>
          <a:bodyPr/>
          <a:lstStyle/>
          <a:p>
            <a:pPr eaLnBrk="1" hangingPunct="1"/>
            <a:r>
              <a:rPr lang="en-US" altLang="en-US"/>
              <a:t>Booting from a Disk in Windows</a:t>
            </a:r>
            <a:endParaRPr lang="en-US" altLang="en-US" sz="3400"/>
          </a:p>
        </p:txBody>
      </p:sp>
      <p:pic>
        <p:nvPicPr>
          <p:cNvPr id="57347" name="Picture 5">
            <a:extLst>
              <a:ext uri="{FF2B5EF4-FFF2-40B4-BE49-F238E27FC236}">
                <a16:creationId xmlns:a16="http://schemas.microsoft.com/office/drawing/2014/main" id="{11D113B5-FBE0-4D0A-AFA7-08B1583A3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1504950"/>
            <a:ext cx="1026795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4867AE6-5B3D-43AF-BCD7-38E6CC003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302"/>
    </mc:Choice>
    <mc:Fallback>
      <p:transition spd="slow" advTm="57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DF7E9FAA-1E74-42CE-9611-8C7739316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6388" y="369888"/>
            <a:ext cx="11453812" cy="768350"/>
          </a:xfrm>
        </p:spPr>
        <p:txBody>
          <a:bodyPr/>
          <a:lstStyle/>
          <a:p>
            <a:pPr eaLnBrk="1" hangingPunct="1"/>
            <a:r>
              <a:rPr lang="en-US" altLang="en-US" dirty="0"/>
              <a:t>Virtual Memory: Swap-Space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BA2C998F-41C9-4EF6-9CC7-FDFAF8AF0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468100" cy="6040438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dirty="0"/>
              <a:t>Swap-space — used as extension of main memory</a:t>
            </a:r>
          </a:p>
          <a:p>
            <a:pPr lvl="1"/>
            <a:r>
              <a:rPr lang="en-US" altLang="en-US" sz="2400" dirty="0"/>
              <a:t>Less common now due to memory capacity increases</a:t>
            </a:r>
          </a:p>
          <a:p>
            <a:pPr lvl="1"/>
            <a:r>
              <a:rPr lang="en-US" altLang="en-US" sz="2400" dirty="0"/>
              <a:t>carved out of the normal file system</a:t>
            </a:r>
          </a:p>
          <a:p>
            <a:pPr lvl="1"/>
            <a:r>
              <a:rPr lang="en-US" altLang="en-US" sz="2400" dirty="0"/>
              <a:t>usually a separate disk partition (raw)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2F5FB09-1B20-4F92-9A3B-7FE9DC89E6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79"/>
    </mc:Choice>
    <mc:Fallback>
      <p:transition spd="slow" advTm="54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DF7E9FAA-1E74-42CE-9611-8C7739316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6388" y="369888"/>
            <a:ext cx="11453812" cy="768350"/>
          </a:xfrm>
        </p:spPr>
        <p:txBody>
          <a:bodyPr/>
          <a:lstStyle/>
          <a:p>
            <a:pPr eaLnBrk="1" hangingPunct="1"/>
            <a:r>
              <a:rPr lang="en-US" altLang="en-US" dirty="0"/>
              <a:t>Virtual Memory: Swap-Space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BA2C998F-41C9-4EF6-9CC7-FDFAF8AF0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468100" cy="6040438"/>
          </a:xfrm>
        </p:spPr>
        <p:txBody>
          <a:bodyPr/>
          <a:lstStyle/>
          <a:p>
            <a:pPr marL="0" indent="0">
              <a:buNone/>
            </a:pP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Swap-space management</a:t>
            </a:r>
          </a:p>
          <a:p>
            <a:pPr lvl="1"/>
            <a:r>
              <a:rPr lang="en-US" altLang="en-US" sz="2400" dirty="0"/>
              <a:t>4.3BSD allocated when process starts</a:t>
            </a:r>
          </a:p>
          <a:p>
            <a:pPr lvl="2"/>
            <a:r>
              <a:rPr lang="en-US" altLang="en-US" sz="2400" dirty="0"/>
              <a:t>holds text segment (the program) and data segment</a:t>
            </a:r>
          </a:p>
          <a:p>
            <a:pPr lvl="1"/>
            <a:r>
              <a:rPr lang="en-US" altLang="en-US" sz="2400" dirty="0"/>
              <a:t>Kernel uses </a:t>
            </a:r>
            <a:r>
              <a:rPr lang="en-US" altLang="en-US" sz="2400" b="1" dirty="0">
                <a:solidFill>
                  <a:srgbClr val="3366FF"/>
                </a:solidFill>
              </a:rPr>
              <a:t>swap maps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to track swap-space use</a:t>
            </a:r>
          </a:p>
          <a:p>
            <a:pPr lvl="1"/>
            <a:r>
              <a:rPr lang="en-US" altLang="en-US" sz="2400" dirty="0"/>
              <a:t>Solaris 2 uses lazy allocation:</a:t>
            </a:r>
          </a:p>
          <a:p>
            <a:pPr lvl="2"/>
            <a:r>
              <a:rPr lang="en-US" altLang="en-US" sz="2400" dirty="0"/>
              <a:t>only when a dirty page is forced out of physical memory</a:t>
            </a:r>
          </a:p>
          <a:p>
            <a:pPr lvl="2"/>
            <a:r>
              <a:rPr lang="en-US" altLang="en-US" sz="2400" dirty="0"/>
              <a:t>not when the virtual memory page is created</a:t>
            </a:r>
          </a:p>
          <a:p>
            <a:pPr lvl="2"/>
            <a:r>
              <a:rPr lang="en-US" altLang="en-US" sz="2400" dirty="0"/>
              <a:t>File data written to swap space until write to file system requested</a:t>
            </a:r>
          </a:p>
          <a:p>
            <a:pPr lvl="2"/>
            <a:r>
              <a:rPr lang="en-US" altLang="en-US" sz="2400" dirty="0"/>
              <a:t>Other dirty pages go to swap space due to no other home</a:t>
            </a:r>
          </a:p>
          <a:p>
            <a:pPr lvl="2"/>
            <a:r>
              <a:rPr lang="en-US" altLang="en-US" sz="2400" dirty="0"/>
              <a:t>Text segment pages thrown out and reread from the file system as needed</a:t>
            </a:r>
          </a:p>
          <a:p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6BA775-F37D-415C-82B4-340A669744B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3431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972"/>
    </mc:Choice>
    <mc:Fallback>
      <p:transition spd="slow" advTm="145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DF7E9FAA-1E74-42CE-9611-8C77393163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6388" y="369888"/>
            <a:ext cx="11453812" cy="768350"/>
          </a:xfrm>
        </p:spPr>
        <p:txBody>
          <a:bodyPr/>
          <a:lstStyle/>
          <a:p>
            <a:pPr eaLnBrk="1" hangingPunct="1"/>
            <a:r>
              <a:rPr lang="en-US" altLang="en-US" dirty="0"/>
              <a:t>Virtual Memory: Swap-Space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BA2C998F-41C9-4EF6-9CC7-FDFAF8AF07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468100" cy="6040438"/>
          </a:xfrm>
        </p:spPr>
        <p:txBody>
          <a:bodyPr/>
          <a:lstStyle/>
          <a:p>
            <a:pPr lvl="1"/>
            <a:endParaRPr lang="en-US" altLang="en-US" dirty="0"/>
          </a:p>
          <a:p>
            <a:r>
              <a:rPr lang="en-US" altLang="en-US" sz="2800" dirty="0"/>
              <a:t>What if a system runs out of swap space?</a:t>
            </a:r>
          </a:p>
          <a:p>
            <a:endParaRPr lang="en-US" altLang="en-US" sz="2800" dirty="0"/>
          </a:p>
          <a:p>
            <a:r>
              <a:rPr lang="en-US" altLang="en-US" sz="2800" dirty="0"/>
              <a:t>Some systems allow multiple swap spaces</a:t>
            </a:r>
          </a:p>
          <a:p>
            <a:endParaRPr lang="en-US" altLang="en-US" sz="2800" dirty="0"/>
          </a:p>
          <a:p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A2FDE8D-CEF4-4164-BC75-6A0841B5E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806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64"/>
    </mc:Choice>
    <mc:Fallback>
      <p:transition spd="slow" advTm="30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23DB0482-1E37-45AB-944C-D6A2148039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4950" y="369888"/>
            <a:ext cx="11525250" cy="768350"/>
          </a:xfrm>
        </p:spPr>
        <p:txBody>
          <a:bodyPr/>
          <a:lstStyle/>
          <a:p>
            <a:pPr eaLnBrk="1" hangingPunct="1"/>
            <a:r>
              <a:rPr lang="en-US" altLang="en-US"/>
              <a:t>Overview of Mass Storage Structure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0A5CDBB-7A5D-47D9-93E9-5A65656DE8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90600" y="1644650"/>
            <a:ext cx="11995150" cy="7027863"/>
          </a:xfrm>
        </p:spPr>
        <p:txBody>
          <a:bodyPr/>
          <a:lstStyle/>
          <a:p>
            <a:r>
              <a:rPr lang="en-US" altLang="en-US" b="1">
                <a:solidFill>
                  <a:srgbClr val="3366FF"/>
                </a:solidFill>
              </a:rPr>
              <a:t>Magnetic disks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provide bulk of secondary storage of modern computers</a:t>
            </a:r>
          </a:p>
          <a:p>
            <a:pPr lvl="1"/>
            <a:r>
              <a:rPr lang="en-US" altLang="en-US"/>
              <a:t>Drives rotate at 60 to 250 times per second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Transfer rate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is rate at which data flow between drive and computer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Positioning time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(</a:t>
            </a:r>
            <a:r>
              <a:rPr lang="en-US" altLang="en-US" b="1">
                <a:solidFill>
                  <a:srgbClr val="3366FF"/>
                </a:solidFill>
              </a:rPr>
              <a:t>random-access time</a:t>
            </a:r>
            <a:r>
              <a:rPr lang="en-US" altLang="en-US"/>
              <a:t>) is time to move disk arm to desired cylinder (</a:t>
            </a:r>
            <a:r>
              <a:rPr lang="en-US" altLang="en-US" b="1">
                <a:solidFill>
                  <a:srgbClr val="3366FF"/>
                </a:solidFill>
              </a:rPr>
              <a:t>seek time</a:t>
            </a:r>
            <a:r>
              <a:rPr lang="en-US" altLang="en-US"/>
              <a:t>) and time for desired sector to rotate under the disk head (</a:t>
            </a:r>
            <a:r>
              <a:rPr lang="en-US" altLang="en-US" b="1">
                <a:solidFill>
                  <a:srgbClr val="3366FF"/>
                </a:solidFill>
              </a:rPr>
              <a:t>rotational latency</a:t>
            </a:r>
            <a:r>
              <a:rPr lang="en-US" altLang="en-US"/>
              <a:t>)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Head crash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results from disk head making contact with the disk surface</a:t>
            </a:r>
          </a:p>
          <a:p>
            <a:pPr lvl="2"/>
            <a:r>
              <a:rPr lang="en-US" altLang="en-US"/>
              <a:t>That</a:t>
            </a:r>
            <a:r>
              <a:rPr lang="ja-JP" altLang="en-US"/>
              <a:t>’</a:t>
            </a:r>
            <a:r>
              <a:rPr lang="en-US" altLang="ja-JP"/>
              <a:t>s bad</a:t>
            </a:r>
          </a:p>
          <a:p>
            <a:r>
              <a:rPr lang="en-US" altLang="en-US"/>
              <a:t>Disks can be removable</a:t>
            </a:r>
          </a:p>
          <a:p>
            <a:r>
              <a:rPr lang="en-US" altLang="en-US"/>
              <a:t>Drive attached to computer via </a:t>
            </a:r>
            <a:r>
              <a:rPr lang="en-US" altLang="en-US" b="1">
                <a:solidFill>
                  <a:srgbClr val="3366FF"/>
                </a:solidFill>
              </a:rPr>
              <a:t>I/O bus</a:t>
            </a:r>
          </a:p>
          <a:p>
            <a:pPr lvl="1"/>
            <a:r>
              <a:rPr lang="en-US" altLang="en-US"/>
              <a:t>Busses vary, including </a:t>
            </a:r>
            <a:r>
              <a:rPr lang="en-US" altLang="en-US" b="1">
                <a:solidFill>
                  <a:srgbClr val="3366FF"/>
                </a:solidFill>
              </a:rPr>
              <a:t>EIDE</a:t>
            </a:r>
            <a:r>
              <a:rPr lang="en-US" altLang="en-US"/>
              <a:t>,</a:t>
            </a:r>
            <a:r>
              <a:rPr lang="en-US" altLang="en-US" b="1">
                <a:solidFill>
                  <a:srgbClr val="3366FF"/>
                </a:solidFill>
              </a:rPr>
              <a:t> ATA</a:t>
            </a:r>
            <a:r>
              <a:rPr lang="en-US" altLang="en-US"/>
              <a:t>,</a:t>
            </a:r>
            <a:r>
              <a:rPr lang="en-US" altLang="en-US" b="1">
                <a:solidFill>
                  <a:srgbClr val="3366FF"/>
                </a:solidFill>
              </a:rPr>
              <a:t> SATA</a:t>
            </a:r>
            <a:r>
              <a:rPr lang="en-US" altLang="en-US"/>
              <a:t>,</a:t>
            </a:r>
            <a:r>
              <a:rPr lang="en-US" altLang="en-US" b="1">
                <a:solidFill>
                  <a:srgbClr val="3366FF"/>
                </a:solidFill>
              </a:rPr>
              <a:t> USB</a:t>
            </a:r>
            <a:r>
              <a:rPr lang="en-US" altLang="en-US"/>
              <a:t>,</a:t>
            </a:r>
            <a:r>
              <a:rPr lang="en-US" altLang="en-US" b="1">
                <a:solidFill>
                  <a:srgbClr val="3366FF"/>
                </a:solidFill>
              </a:rPr>
              <a:t> Fibre Channel</a:t>
            </a:r>
            <a:r>
              <a:rPr lang="en-US" altLang="en-US"/>
              <a:t>,</a:t>
            </a:r>
            <a:r>
              <a:rPr lang="en-US" altLang="en-US" b="1">
                <a:solidFill>
                  <a:srgbClr val="3366FF"/>
                </a:solidFill>
              </a:rPr>
              <a:t> SCSI, SAS, Firewire</a:t>
            </a:r>
          </a:p>
          <a:p>
            <a:pPr lvl="1"/>
            <a:r>
              <a:rPr lang="en-US" altLang="en-US" b="1">
                <a:solidFill>
                  <a:srgbClr val="3366FF"/>
                </a:solidFill>
              </a:rPr>
              <a:t>Host controller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in computer uses bus to talk to </a:t>
            </a:r>
            <a:r>
              <a:rPr lang="en-US" altLang="en-US" b="1">
                <a:solidFill>
                  <a:srgbClr val="3366FF"/>
                </a:solidFill>
              </a:rPr>
              <a:t>disk controller</a:t>
            </a:r>
            <a:r>
              <a:rPr lang="en-US" altLang="en-US">
                <a:solidFill>
                  <a:srgbClr val="3366FF"/>
                </a:solidFill>
              </a:rPr>
              <a:t> </a:t>
            </a:r>
            <a:r>
              <a:rPr lang="en-US" altLang="en-US"/>
              <a:t>built into drive or storage array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4A514EE-9899-439B-9D73-070FAAECA14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327"/>
    </mc:Choice>
    <mc:Fallback>
      <p:transition spd="slow" advTm="213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202DCFD9-CB10-496E-9995-DDC3F5B087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98563" y="407988"/>
            <a:ext cx="11831637" cy="768350"/>
          </a:xfrm>
        </p:spPr>
        <p:txBody>
          <a:bodyPr/>
          <a:lstStyle/>
          <a:p>
            <a:pPr eaLnBrk="1" hangingPunct="1"/>
            <a:r>
              <a:rPr lang="en-US" altLang="en-US" sz="4000"/>
              <a:t>Data Structures for Swapping on </a:t>
            </a:r>
            <a:br>
              <a:rPr lang="en-US" altLang="en-US" sz="4000"/>
            </a:br>
            <a:r>
              <a:rPr lang="en-US" altLang="en-US" sz="4000"/>
              <a:t>Linux Systems</a:t>
            </a:r>
            <a:endParaRPr lang="en-US" altLang="en-US" sz="2900"/>
          </a:p>
        </p:txBody>
      </p:sp>
      <p:pic>
        <p:nvPicPr>
          <p:cNvPr id="61443" name="Picture 1" descr="10_10.pdf">
            <a:extLst>
              <a:ext uri="{FF2B5EF4-FFF2-40B4-BE49-F238E27FC236}">
                <a16:creationId xmlns:a16="http://schemas.microsoft.com/office/drawing/2014/main" id="{4D517F93-CB18-43FD-8F40-DBD09C50B7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2865438"/>
            <a:ext cx="9490075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D6D9B7-10BC-434F-B4B5-CD6EF7DA1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368"/>
    </mc:Choice>
    <mc:Fallback>
      <p:transition spd="slow" advTm="46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5B2CBE54-9D28-4C8A-994D-689EFD9877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52513" y="369888"/>
            <a:ext cx="11642725" cy="768350"/>
          </a:xfrm>
        </p:spPr>
        <p:txBody>
          <a:bodyPr/>
          <a:lstStyle/>
          <a:p>
            <a:pPr eaLnBrk="1" hangingPunct="1"/>
            <a:r>
              <a:rPr lang="en-US" altLang="en-US"/>
              <a:t>RAID Structure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E5EE4DA7-AD1C-43F9-A90E-9BA1A49675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19200" y="1975954"/>
            <a:ext cx="12344400" cy="6040438"/>
          </a:xfrm>
        </p:spPr>
        <p:txBody>
          <a:bodyPr/>
          <a:lstStyle/>
          <a:p>
            <a:r>
              <a:rPr lang="en-US" altLang="en-US" sz="2800" dirty="0"/>
              <a:t>RAID – Redundant Array of Inexpensive Disks</a:t>
            </a:r>
          </a:p>
          <a:p>
            <a:pPr lvl="1"/>
            <a:r>
              <a:rPr lang="en-US" altLang="en-US" sz="2800" dirty="0"/>
              <a:t>reliability via </a:t>
            </a:r>
            <a:r>
              <a:rPr lang="en-US" altLang="en-US" sz="2800" b="1" dirty="0">
                <a:solidFill>
                  <a:srgbClr val="3366FF"/>
                </a:solidFill>
              </a:rPr>
              <a:t>redundancy</a:t>
            </a:r>
            <a:br>
              <a:rPr lang="en-US" altLang="en-US" sz="2800" b="1" dirty="0"/>
            </a:br>
            <a:endParaRPr lang="en-US" altLang="en-US" sz="2800" b="1" dirty="0"/>
          </a:p>
          <a:p>
            <a:r>
              <a:rPr lang="en-US" altLang="en-US" sz="2800" dirty="0"/>
              <a:t>Increase the </a:t>
            </a:r>
            <a:r>
              <a:rPr lang="en-US" altLang="en-US" sz="2800" b="1" dirty="0">
                <a:solidFill>
                  <a:srgbClr val="3366FF"/>
                </a:solidFill>
              </a:rPr>
              <a:t>mean time to failure</a:t>
            </a:r>
          </a:p>
          <a:p>
            <a:r>
              <a:rPr lang="en-US" altLang="en-US" sz="2800" b="1" dirty="0">
                <a:solidFill>
                  <a:srgbClr val="3366FF"/>
                </a:solidFill>
              </a:rPr>
              <a:t>Mean time to repair – </a:t>
            </a:r>
            <a:r>
              <a:rPr lang="en-US" altLang="en-US" sz="2800" dirty="0"/>
              <a:t>exposure time when another failure could cause data loss</a:t>
            </a:r>
          </a:p>
          <a:p>
            <a:r>
              <a:rPr lang="en-US" altLang="en-US" sz="2800" b="1" dirty="0">
                <a:solidFill>
                  <a:srgbClr val="3366FF"/>
                </a:solidFill>
              </a:rPr>
              <a:t>Mean time to data loss </a:t>
            </a:r>
            <a:r>
              <a:rPr lang="en-US" altLang="en-US" sz="2800" dirty="0"/>
              <a:t>based on above factors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7FFAD5F-F181-4668-BB23-0F2BF26376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45"/>
    </mc:Choice>
    <mc:Fallback>
      <p:transition spd="slow" advTm="8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67705C64-B796-4CC0-8E82-508AB1C254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RAID (Cont.)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B1D92ED7-2C77-44BF-BA32-12115AE9D6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57000" cy="6767513"/>
          </a:xfrm>
        </p:spPr>
        <p:txBody>
          <a:bodyPr/>
          <a:lstStyle/>
          <a:p>
            <a:r>
              <a:rPr lang="en-US" altLang="en-US" sz="2400" dirty="0"/>
              <a:t>Use multiple disks cooperatively:</a:t>
            </a:r>
            <a:br>
              <a:rPr lang="en-US" altLang="en-US" sz="2400" dirty="0"/>
            </a:br>
            <a:endParaRPr lang="en-US" altLang="en-US" sz="1400" dirty="0"/>
          </a:p>
          <a:p>
            <a:r>
              <a:rPr lang="en-US" altLang="en-US" sz="2400" dirty="0"/>
              <a:t>Disk </a:t>
            </a:r>
            <a:r>
              <a:rPr lang="en-US" altLang="en-US" sz="2400" b="1" dirty="0">
                <a:solidFill>
                  <a:srgbClr val="3366FF"/>
                </a:solidFill>
              </a:rPr>
              <a:t>striping: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 a group of disks act as one storage unit</a:t>
            </a:r>
            <a:br>
              <a:rPr lang="en-US" altLang="en-US" sz="2400" dirty="0"/>
            </a:br>
            <a:endParaRPr lang="en-US" altLang="en-US" sz="1400" dirty="0"/>
          </a:p>
          <a:p>
            <a:r>
              <a:rPr lang="en-US" altLang="en-US" sz="2400" dirty="0"/>
              <a:t>RAID schemes improve performance and improve the reliability of the storage system by storing redundant data</a:t>
            </a:r>
          </a:p>
          <a:p>
            <a:pPr lvl="1"/>
            <a:r>
              <a:rPr lang="en-US" altLang="en-US" sz="2400" b="1" dirty="0">
                <a:solidFill>
                  <a:srgbClr val="3366FF"/>
                </a:solidFill>
              </a:rPr>
              <a:t>Mirroring </a:t>
            </a:r>
            <a:r>
              <a:rPr lang="en-US" altLang="en-US" sz="2400" dirty="0"/>
              <a:t>or </a:t>
            </a:r>
            <a:r>
              <a:rPr lang="en-US" altLang="en-US" sz="2400" b="1" dirty="0">
                <a:solidFill>
                  <a:srgbClr val="3366FF"/>
                </a:solidFill>
              </a:rPr>
              <a:t>shadowing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(</a:t>
            </a:r>
            <a:r>
              <a:rPr lang="en-US" altLang="en-US" sz="2400" b="1" dirty="0">
                <a:solidFill>
                  <a:srgbClr val="3366FF"/>
                </a:solidFill>
              </a:rPr>
              <a:t>RAID 1</a:t>
            </a:r>
            <a:r>
              <a:rPr lang="en-US" altLang="en-US" sz="2400" dirty="0">
                <a:solidFill>
                  <a:srgbClr val="000000"/>
                </a:solidFill>
              </a:rPr>
              <a:t>)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keeps duplicate of each disk</a:t>
            </a:r>
          </a:p>
          <a:p>
            <a:pPr lvl="1"/>
            <a:r>
              <a:rPr lang="en-US" altLang="en-US" sz="2400" dirty="0"/>
              <a:t>Striped mirrors (</a:t>
            </a:r>
            <a:r>
              <a:rPr lang="en-US" altLang="en-US" sz="2400" b="1" dirty="0">
                <a:solidFill>
                  <a:srgbClr val="3366FF"/>
                </a:solidFill>
              </a:rPr>
              <a:t>RAID 1+0</a:t>
            </a:r>
            <a:r>
              <a:rPr lang="en-US" altLang="en-US" sz="2400" dirty="0"/>
              <a:t>) or mirrored stripes (</a:t>
            </a:r>
            <a:r>
              <a:rPr lang="en-US" altLang="en-US" sz="2400" b="1" dirty="0">
                <a:solidFill>
                  <a:srgbClr val="3366FF"/>
                </a:solidFill>
              </a:rPr>
              <a:t>RAID 0+1</a:t>
            </a:r>
            <a:r>
              <a:rPr lang="en-US" altLang="en-US" sz="2400" dirty="0"/>
              <a:t>) provides high performance and high reliability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07F984-1367-4D50-B02D-A6194BEFB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082"/>
    </mc:Choice>
    <mc:Fallback>
      <p:transition spd="slow" advTm="124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CF7CD1A1-6376-4001-AD71-573CDD7ED5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RAID (0 + 1) and (1 + 0)</a:t>
            </a:r>
            <a:endParaRPr lang="en-US" altLang="en-US" sz="3400"/>
          </a:p>
        </p:txBody>
      </p:sp>
      <p:pic>
        <p:nvPicPr>
          <p:cNvPr id="69635" name="Picture 1" descr="10_12.pdf">
            <a:extLst>
              <a:ext uri="{FF2B5EF4-FFF2-40B4-BE49-F238E27FC236}">
                <a16:creationId xmlns:a16="http://schemas.microsoft.com/office/drawing/2014/main" id="{FCF10F07-507F-4B9E-8230-988CD0A510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50" y="1673225"/>
            <a:ext cx="5568950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B78EC9-611B-4B36-AA0D-70A17DBC1A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32"/>
    </mc:Choice>
    <mc:Fallback>
      <p:transition spd="slow" advTm="16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67705C64-B796-4CC0-8E82-508AB1C254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RAID (Cont.)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B1D92ED7-2C77-44BF-BA32-12115AE9D6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09675" y="1644650"/>
            <a:ext cx="11557000" cy="6767513"/>
          </a:xfrm>
        </p:spPr>
        <p:txBody>
          <a:bodyPr/>
          <a:lstStyle/>
          <a:p>
            <a:r>
              <a:rPr lang="en-US" altLang="en-US" sz="2400" b="1" dirty="0">
                <a:solidFill>
                  <a:srgbClr val="3366FF"/>
                </a:solidFill>
              </a:rPr>
              <a:t>Block interleaved parity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>
                <a:solidFill>
                  <a:srgbClr val="000000"/>
                </a:solidFill>
              </a:rPr>
              <a:t>(</a:t>
            </a:r>
            <a:r>
              <a:rPr lang="en-US" altLang="en-US" sz="2400" b="1" dirty="0">
                <a:solidFill>
                  <a:srgbClr val="3366FF"/>
                </a:solidFill>
              </a:rPr>
              <a:t>RAID 4, 5, 6</a:t>
            </a:r>
            <a:r>
              <a:rPr lang="en-US" altLang="en-US" sz="2400" dirty="0">
                <a:solidFill>
                  <a:srgbClr val="000000"/>
                </a:solidFill>
              </a:rPr>
              <a:t>)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uses much less redundancy</a:t>
            </a:r>
          </a:p>
          <a:p>
            <a:endParaRPr lang="en-US" altLang="en-US" sz="2400" dirty="0"/>
          </a:p>
          <a:p>
            <a:r>
              <a:rPr lang="en-US" altLang="en-US" sz="2400" dirty="0"/>
              <a:t>RAID within a storage array can still fail if the array fails, so automatic   </a:t>
            </a:r>
            <a:r>
              <a:rPr lang="en-US" altLang="en-US" sz="2400" b="1" dirty="0">
                <a:solidFill>
                  <a:srgbClr val="3366FF"/>
                </a:solidFill>
              </a:rPr>
              <a:t>replication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of the data between arrays is common</a:t>
            </a:r>
          </a:p>
          <a:p>
            <a:endParaRPr lang="en-US" altLang="en-US" sz="2400" dirty="0"/>
          </a:p>
          <a:p>
            <a:r>
              <a:rPr lang="en-US" altLang="en-US" sz="2400" dirty="0"/>
              <a:t>Frequently, a small number of </a:t>
            </a:r>
            <a:r>
              <a:rPr lang="en-US" altLang="en-US" sz="2400" b="1" dirty="0">
                <a:solidFill>
                  <a:srgbClr val="3366FF"/>
                </a:solidFill>
              </a:rPr>
              <a:t>hot-spare</a:t>
            </a:r>
            <a:r>
              <a:rPr lang="en-US" altLang="en-US" sz="2400" dirty="0">
                <a:solidFill>
                  <a:srgbClr val="3366FF"/>
                </a:solidFill>
              </a:rPr>
              <a:t> </a:t>
            </a:r>
            <a:r>
              <a:rPr lang="en-US" altLang="en-US" sz="2400" dirty="0"/>
              <a:t>disks are left unallocated, automatically replacing a failed disk and having data rebuilt onto them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89228E5-767E-4E1D-A765-F46A33FEF9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6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691"/>
    </mc:Choice>
    <mc:Fallback>
      <p:transition spd="slow" advTm="47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902B7795-9D91-4C99-BF79-1EFF7C5E9A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RAID Levels</a:t>
            </a:r>
            <a:endParaRPr lang="en-US" altLang="en-US" sz="3400"/>
          </a:p>
        </p:txBody>
      </p:sp>
      <p:pic>
        <p:nvPicPr>
          <p:cNvPr id="67587" name="Picture 1" descr="10_11.pdf">
            <a:extLst>
              <a:ext uri="{FF2B5EF4-FFF2-40B4-BE49-F238E27FC236}">
                <a16:creationId xmlns:a16="http://schemas.microsoft.com/office/drawing/2014/main" id="{B86DFC34-75C2-461E-9CA0-C5D587A426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1452563"/>
            <a:ext cx="4157662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E3878B-5F13-462F-8787-5417D1709C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66"/>
    </mc:Choice>
    <mc:Fallback>
      <p:transition spd="slow" advTm="90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5E29B843-90B2-4ADF-BBD3-79C292041E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Other Features</a:t>
            </a:r>
          </a:p>
        </p:txBody>
      </p:sp>
      <p:sp>
        <p:nvSpPr>
          <p:cNvPr id="71683" name="Content Placeholder 2">
            <a:extLst>
              <a:ext uri="{FF2B5EF4-FFF2-40B4-BE49-F238E27FC236}">
                <a16:creationId xmlns:a16="http://schemas.microsoft.com/office/drawing/2014/main" id="{60267BEC-1213-42D1-954F-674984F162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09675" y="1644650"/>
            <a:ext cx="11396663" cy="6040438"/>
          </a:xfrm>
        </p:spPr>
        <p:txBody>
          <a:bodyPr/>
          <a:lstStyle/>
          <a:p>
            <a:r>
              <a:rPr lang="en-US" altLang="en-US" sz="2400" b="1" dirty="0">
                <a:solidFill>
                  <a:srgbClr val="3366FF"/>
                </a:solidFill>
              </a:rPr>
              <a:t>Snapshot</a:t>
            </a:r>
            <a:r>
              <a:rPr lang="en-US" altLang="en-US" sz="2400" dirty="0"/>
              <a:t> is a view of file system before a set of changes take place (i.e. at a point in time)</a:t>
            </a:r>
          </a:p>
          <a:p>
            <a:pPr lvl="1"/>
            <a:r>
              <a:rPr lang="en-US" altLang="en-US" sz="2400" dirty="0"/>
              <a:t>More in Ch 12</a:t>
            </a:r>
          </a:p>
          <a:p>
            <a:endParaRPr lang="en-US" altLang="en-US" sz="2400" dirty="0"/>
          </a:p>
          <a:p>
            <a:r>
              <a:rPr lang="en-US" altLang="en-US" sz="2400" dirty="0"/>
              <a:t>Replication is automatic duplication of writes between separate sites</a:t>
            </a:r>
          </a:p>
          <a:p>
            <a:pPr lvl="1"/>
            <a:r>
              <a:rPr lang="en-US" altLang="en-US" sz="2400" dirty="0"/>
              <a:t>For redundancy and disaster recovery</a:t>
            </a:r>
          </a:p>
          <a:p>
            <a:pPr lvl="1"/>
            <a:r>
              <a:rPr lang="en-US" altLang="en-US" sz="2400" dirty="0"/>
              <a:t>Can be synchronous or asynchronous</a:t>
            </a:r>
          </a:p>
          <a:p>
            <a:pPr lvl="1"/>
            <a:endParaRPr lang="en-US" altLang="en-US" sz="2400" dirty="0"/>
          </a:p>
          <a:p>
            <a:r>
              <a:rPr lang="en-US" altLang="en-US" sz="2400" dirty="0"/>
              <a:t>Hot spare disk</a:t>
            </a:r>
          </a:p>
          <a:p>
            <a:pPr lvl="1"/>
            <a:r>
              <a:rPr lang="en-US" altLang="en-US" sz="2400" dirty="0"/>
              <a:t>automatically used by RAID if a disk fails</a:t>
            </a:r>
          </a:p>
          <a:p>
            <a:pPr lvl="1"/>
            <a:r>
              <a:rPr lang="en-US" altLang="en-US" sz="2400" dirty="0"/>
              <a:t>replaces failed disk and rebuild the RAID set if possible</a:t>
            </a:r>
          </a:p>
          <a:p>
            <a:pPr lvl="1"/>
            <a:r>
              <a:rPr lang="en-US" altLang="en-US" sz="2400" dirty="0"/>
              <a:t>Decreases mean time to repair</a:t>
            </a:r>
          </a:p>
          <a:p>
            <a:endParaRPr lang="en-US" altLang="en-US" dirty="0"/>
          </a:p>
          <a:p>
            <a:pPr>
              <a:buFont typeface="Monotype Sorts" pitchFamily="-84" charset="2"/>
              <a:buNone/>
            </a:pPr>
            <a:endParaRPr lang="en-US" alt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0D36561-1EFB-41E9-90B9-567F24561A5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661"/>
    </mc:Choice>
    <mc:Fallback>
      <p:transition spd="slow" advTm="190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68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39174027-E050-4B88-AAA5-87569210618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28700" y="914400"/>
            <a:ext cx="11658600" cy="2836863"/>
          </a:xfrm>
        </p:spPr>
        <p:txBody>
          <a:bodyPr/>
          <a:lstStyle/>
          <a:p>
            <a:pPr eaLnBrk="1" hangingPunct="1"/>
            <a:r>
              <a:rPr lang="en-US" altLang="en-US"/>
              <a:t>End of Chapter 10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69A853-ACAE-4512-AA76-03EC2470C5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86"/>
    </mc:Choice>
    <mc:Fallback>
      <p:transition spd="slow" advTm="4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>
            <a:extLst>
              <a:ext uri="{FF2B5EF4-FFF2-40B4-BE49-F238E27FC236}">
                <a16:creationId xmlns:a16="http://schemas.microsoft.com/office/drawing/2014/main" id="{D2EFB00A-16E5-429A-A737-0CDC3B116A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38313" y="369888"/>
            <a:ext cx="11291887" cy="768350"/>
          </a:xfrm>
        </p:spPr>
        <p:txBody>
          <a:bodyPr/>
          <a:lstStyle/>
          <a:p>
            <a:pPr eaLnBrk="1" hangingPunct="1"/>
            <a:r>
              <a:rPr lang="en-US" altLang="en-US"/>
              <a:t>Moving-head Disk Mechanism</a:t>
            </a:r>
          </a:p>
        </p:txBody>
      </p:sp>
      <p:pic>
        <p:nvPicPr>
          <p:cNvPr id="12291" name="Picture 1" descr="10_01.pdf">
            <a:extLst>
              <a:ext uri="{FF2B5EF4-FFF2-40B4-BE49-F238E27FC236}">
                <a16:creationId xmlns:a16="http://schemas.microsoft.com/office/drawing/2014/main" id="{01C43AEB-BE25-470E-95F6-324D343B20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1997075"/>
            <a:ext cx="8396287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7BAAF1-DE77-42B9-BBC0-C2AFCA06F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732"/>
    </mc:Choice>
    <mc:Fallback>
      <p:transition spd="slow" advTm="147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F45EB062-7947-41FF-A1F3-A7E6B250ED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Magnetic Disks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ACAB0F9-479B-400A-8F03-FC3C93EBDE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09675" y="1644650"/>
            <a:ext cx="7480300" cy="6040438"/>
          </a:xfrm>
        </p:spPr>
        <p:txBody>
          <a:bodyPr/>
          <a:lstStyle/>
          <a:p>
            <a:r>
              <a:rPr lang="en-US" altLang="en-US"/>
              <a:t>Platters range from .85</a:t>
            </a:r>
            <a:r>
              <a:rPr lang="ja-JP" altLang="en-US"/>
              <a:t>”</a:t>
            </a:r>
            <a:r>
              <a:rPr lang="en-US" altLang="ja-JP"/>
              <a:t> to 14</a:t>
            </a:r>
            <a:r>
              <a:rPr lang="ja-JP" altLang="en-US"/>
              <a:t>”</a:t>
            </a:r>
            <a:r>
              <a:rPr lang="en-US" altLang="ja-JP"/>
              <a:t> (historically)</a:t>
            </a:r>
          </a:p>
          <a:p>
            <a:pPr lvl="1"/>
            <a:r>
              <a:rPr lang="en-US" altLang="en-US"/>
              <a:t>Commonly 3.5</a:t>
            </a:r>
            <a:r>
              <a:rPr lang="ja-JP" altLang="en-US"/>
              <a:t>”</a:t>
            </a:r>
            <a:r>
              <a:rPr lang="en-US" altLang="ja-JP"/>
              <a:t>, 2.5</a:t>
            </a:r>
            <a:r>
              <a:rPr lang="ja-JP" altLang="en-US"/>
              <a:t>”</a:t>
            </a:r>
            <a:r>
              <a:rPr lang="en-US" altLang="ja-JP"/>
              <a:t>, and 1.8</a:t>
            </a:r>
            <a:r>
              <a:rPr lang="ja-JP" altLang="en-US"/>
              <a:t>”</a:t>
            </a:r>
            <a:endParaRPr lang="en-US" altLang="ja-JP"/>
          </a:p>
          <a:p>
            <a:r>
              <a:rPr lang="en-US" altLang="en-US"/>
              <a:t>Range from 30GB to 15TB per drive</a:t>
            </a:r>
          </a:p>
          <a:p>
            <a:r>
              <a:rPr lang="en-US" altLang="en-US"/>
              <a:t>Performance </a:t>
            </a:r>
          </a:p>
          <a:p>
            <a:pPr lvl="1"/>
            <a:r>
              <a:rPr lang="en-US" altLang="en-US"/>
              <a:t>Transfer Rate – theoretical – 6 Gb/sec</a:t>
            </a:r>
          </a:p>
          <a:p>
            <a:pPr lvl="1"/>
            <a:r>
              <a:rPr lang="en-US" altLang="en-US"/>
              <a:t>Effective Transfer Rate – real – 1Gb/sec</a:t>
            </a:r>
          </a:p>
          <a:p>
            <a:pPr lvl="1"/>
            <a:r>
              <a:rPr lang="en-US" altLang="en-US"/>
              <a:t>Seek time from 3ms to 12ms – 9ms common for desktop drives</a:t>
            </a:r>
          </a:p>
          <a:p>
            <a:pPr lvl="1"/>
            <a:r>
              <a:rPr lang="en-US" altLang="en-US"/>
              <a:t>Average seek time measured or calculated based on 1/3 of tracks</a:t>
            </a:r>
          </a:p>
          <a:p>
            <a:pPr lvl="1"/>
            <a:r>
              <a:rPr lang="en-US" altLang="en-US"/>
              <a:t>Latency based on spindle speed</a:t>
            </a:r>
          </a:p>
          <a:p>
            <a:pPr lvl="2"/>
            <a:r>
              <a:rPr lang="en-US" altLang="en-US"/>
              <a:t>1 / (RPM / 60) = 60 / RPM</a:t>
            </a:r>
          </a:p>
          <a:p>
            <a:pPr lvl="1"/>
            <a:r>
              <a:rPr lang="en-US" altLang="en-US"/>
              <a:t>Average latency = ½ latency</a:t>
            </a:r>
          </a:p>
          <a:p>
            <a:pPr lvl="1"/>
            <a:endParaRPr lang="en-US" altLang="en-US"/>
          </a:p>
          <a:p>
            <a:endParaRPr lang="en-US" altLang="en-US"/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49ECF1D9-81B7-4C44-8083-AE3C8337E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4610100"/>
            <a:ext cx="497205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4">
            <a:extLst>
              <a:ext uri="{FF2B5EF4-FFF2-40B4-BE49-F238E27FC236}">
                <a16:creationId xmlns:a16="http://schemas.microsoft.com/office/drawing/2014/main" id="{4A2F5E18-4762-413C-86D2-21DB40FF8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5938" y="7681913"/>
            <a:ext cx="2979737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(From Wikipedia)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8A2008F-A563-4F86-B289-E1AE285AD9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726"/>
    </mc:Choice>
    <mc:Fallback>
      <p:transition spd="slow" advTm="273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29509799-8D73-45BB-B855-CB79BD3568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Magnetic Disk Performance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776579F-1943-4DEF-97D6-6F18CAA9D1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rgbClr val="3366FF"/>
                </a:solidFill>
              </a:rPr>
              <a:t>Access Latency </a:t>
            </a:r>
            <a:r>
              <a:rPr lang="en-US" altLang="en-US" dirty="0"/>
              <a:t>= </a:t>
            </a:r>
            <a:r>
              <a:rPr lang="en-US" altLang="en-US" b="1" dirty="0">
                <a:solidFill>
                  <a:srgbClr val="3366FF"/>
                </a:solidFill>
              </a:rPr>
              <a:t>Average access time </a:t>
            </a:r>
            <a:r>
              <a:rPr lang="en-US" altLang="en-US" dirty="0"/>
              <a:t>= average seek time + average latency</a:t>
            </a:r>
          </a:p>
          <a:p>
            <a:pPr lvl="1"/>
            <a:r>
              <a:rPr lang="en-US" altLang="en-US" dirty="0"/>
              <a:t>For fastest disk 3ms + 2ms = 5ms</a:t>
            </a:r>
          </a:p>
          <a:p>
            <a:pPr lvl="1"/>
            <a:r>
              <a:rPr lang="en-US" altLang="en-US" dirty="0"/>
              <a:t>For slow disk 9ms + 5.56ms = 14.56ms</a:t>
            </a:r>
          </a:p>
          <a:p>
            <a:pPr lvl="1"/>
            <a:endParaRPr lang="en-US" altLang="en-US" dirty="0"/>
          </a:p>
          <a:p>
            <a:r>
              <a:rPr lang="en-US" altLang="en-US" dirty="0"/>
              <a:t>Average I/O time = average access time + (amount to transfer / transfer rate) + controller overhead</a:t>
            </a:r>
          </a:p>
          <a:p>
            <a:endParaRPr lang="en-US" altLang="en-US" dirty="0"/>
          </a:p>
          <a:p>
            <a:r>
              <a:rPr lang="en-US" altLang="en-US" dirty="0"/>
              <a:t>For example to transfer a 4KB block on a 7200 RPM disk with a 5ms average seek time, 1Gb/sec transfer rate with a .1ms controller overhead =</a:t>
            </a:r>
          </a:p>
          <a:p>
            <a:pPr lvl="1"/>
            <a:r>
              <a:rPr lang="en-US" altLang="en-US" dirty="0"/>
              <a:t>5ms + 4.17ms + 0.1ms + transfer time =</a:t>
            </a:r>
          </a:p>
          <a:p>
            <a:pPr lvl="1"/>
            <a:r>
              <a:rPr lang="en-US" altLang="en-US" dirty="0"/>
              <a:t>Transfer time = 4KB / 1Gb/s = 32Kb / 1Gb/s = 32b / 1Mb/</a:t>
            </a:r>
            <a:r>
              <a:rPr lang="en-US" altLang="en-US" dirty="0" err="1"/>
              <a:t>ms</a:t>
            </a:r>
            <a:r>
              <a:rPr lang="en-US" altLang="en-US" dirty="0"/>
              <a:t>  = 32 / (1024</a:t>
            </a:r>
            <a:r>
              <a:rPr lang="en-US" altLang="en-US" baseline="30000" dirty="0"/>
              <a:t>2</a:t>
            </a:r>
            <a:r>
              <a:rPr lang="en-US" altLang="en-US" dirty="0"/>
              <a:t>) = 0.031 </a:t>
            </a:r>
            <a:r>
              <a:rPr lang="en-US" altLang="en-US" dirty="0" err="1"/>
              <a:t>ms</a:t>
            </a:r>
            <a:r>
              <a:rPr lang="en-US" altLang="en-US" dirty="0"/>
              <a:t> </a:t>
            </a:r>
          </a:p>
          <a:p>
            <a:pPr lvl="1"/>
            <a:r>
              <a:rPr lang="en-US" altLang="en-US" dirty="0"/>
              <a:t>Average I/O time for 4KB block = 9.27ms + .031ms = 9.301ms</a:t>
            </a:r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  <a:p>
            <a:endParaRPr lang="en-US" alt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66016EF-4FFB-4270-8EAE-0CCC604B06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683"/>
    </mc:Choice>
    <mc:Fallback>
      <p:transition spd="slow" advTm="250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2830ADD5-E16F-4F4A-BBEA-6117C83681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First Commercial Disk Drive</a:t>
            </a:r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63B4BEF2-A18E-4B40-B92D-9CF8849699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863" y="1485900"/>
            <a:ext cx="57150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3">
            <a:extLst>
              <a:ext uri="{FF2B5EF4-FFF2-40B4-BE49-F238E27FC236}">
                <a16:creationId xmlns:a16="http://schemas.microsoft.com/office/drawing/2014/main" id="{56D1CF4E-973E-4829-A4C6-63C10392E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1525" y="2265363"/>
            <a:ext cx="4994275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622" tIns="65311" rIns="130622" bIns="65311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/>
              <a:t>1956</a:t>
            </a:r>
          </a:p>
          <a:p>
            <a:r>
              <a:rPr lang="en-US" altLang="en-US"/>
              <a:t>IBM RAMDAC computer included the IBM Model 350 disk storage system</a:t>
            </a:r>
          </a:p>
          <a:p>
            <a:endParaRPr lang="en-US" altLang="en-US"/>
          </a:p>
          <a:p>
            <a:r>
              <a:rPr lang="en-US" altLang="en-US"/>
              <a:t>5M (7 bit) characters</a:t>
            </a:r>
          </a:p>
          <a:p>
            <a:r>
              <a:rPr lang="en-US" altLang="en-US"/>
              <a:t>50 x 24</a:t>
            </a:r>
            <a:r>
              <a:rPr lang="ja-JP" altLang="en-US"/>
              <a:t>”</a:t>
            </a:r>
            <a:r>
              <a:rPr lang="en-US" altLang="ja-JP"/>
              <a:t> platters</a:t>
            </a:r>
          </a:p>
          <a:p>
            <a:r>
              <a:rPr lang="en-US" altLang="en-US"/>
              <a:t>Access time = &lt; 1 second</a:t>
            </a:r>
          </a:p>
          <a:p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77A02A5-3118-4F36-B334-179341F98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167"/>
    </mc:Choice>
    <mc:Fallback>
      <p:transition spd="slow" advTm="49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1116E02A-DE95-44A2-A5CB-9F4642B829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Solid-State Disks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05E5201-9F78-40F0-91FB-1C068BEC55C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Nonvolatile memory used like a hard drive</a:t>
            </a:r>
          </a:p>
          <a:p>
            <a:pPr lvl="1"/>
            <a:r>
              <a:rPr lang="en-US" altLang="en-US"/>
              <a:t>Many technology variations</a:t>
            </a:r>
          </a:p>
          <a:p>
            <a:r>
              <a:rPr lang="en-US" altLang="en-US"/>
              <a:t>Can be more reliable than HDDs</a:t>
            </a:r>
          </a:p>
          <a:p>
            <a:r>
              <a:rPr lang="en-US" altLang="en-US"/>
              <a:t>More expensive per MB</a:t>
            </a:r>
          </a:p>
          <a:p>
            <a:r>
              <a:rPr lang="en-US" altLang="en-US"/>
              <a:t>Maybe have shorter life span </a:t>
            </a:r>
          </a:p>
          <a:p>
            <a:r>
              <a:rPr lang="en-US" altLang="en-US"/>
              <a:t>Less capacity</a:t>
            </a:r>
          </a:p>
          <a:p>
            <a:r>
              <a:rPr lang="en-US" altLang="en-US"/>
              <a:t>But much faster</a:t>
            </a:r>
          </a:p>
          <a:p>
            <a:r>
              <a:rPr lang="en-US" altLang="en-US"/>
              <a:t>Busses can be too slow -&gt; connect directly to PCI for example</a:t>
            </a:r>
          </a:p>
          <a:p>
            <a:r>
              <a:rPr lang="en-US" altLang="en-US"/>
              <a:t>No moving parts, so no seek time or rotational latency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93E0970-A289-46D7-B66C-BED5ADBFB0B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6238" y="8504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042"/>
    </mc:Choice>
    <mc:Fallback>
      <p:transition spd="slow" advTm="155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8.2|27.4|21|50|30.9|3.1|7.8|9.1|22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1.2|10.2|11.2|5.4|2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9|6.7|3.7|3.8|5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3|8.7|3.7|16|2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|36.7|7.2|5|3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7.2|15.7|36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7.1|9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25.5|25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6|34.5|11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21.8|7.1|1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6.5|8.4|49.4|4.9|11.9|11.7|23.5|23.9|18.4|89.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5|9|14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14.2|13.6|74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6|59.6|9.3|13.6|16.8|31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5|29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0|6.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8.9|8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33.3|6.7|1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20.6|10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4.8|20.5|25.1|30.6|26.5|37.5|33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5.6|16.8|5.2|41.9|6.8|23.3|2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23.8|29.9|4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0|16.5|11.5|2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35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26.3|7|13.5|17.8|6.9|24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9.8|57.1"/>
</p:tagLst>
</file>

<file path=ppt/theme/theme1.xml><?xml version="1.0" encoding="utf-8"?>
<a:theme xmlns:a="http://schemas.openxmlformats.org/drawingml/2006/main" name="os-8">
  <a:themeElements>
    <a:clrScheme name="os-8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os-8">
      <a:majorFont>
        <a:latin typeface="Arial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Verdana" charset="0"/>
          </a:defRPr>
        </a:defPPr>
      </a:lstStyle>
    </a:lnDef>
  </a:objectDefaults>
  <a:extraClrSchemeLst>
    <a:extraClrScheme>
      <a:clrScheme name="os-8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s-8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s-8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OS8</Template>
  <TotalTime>10772</TotalTime>
  <Words>2045</Words>
  <Application>Microsoft Office PowerPoint</Application>
  <PresentationFormat>Custom</PresentationFormat>
  <Paragraphs>365</Paragraphs>
  <Slides>47</Slides>
  <Notes>41</Notes>
  <HiddenSlides>0</HiddenSlides>
  <MMClips>47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7" baseType="lpstr">
      <vt:lpstr>Verdana</vt:lpstr>
      <vt:lpstr>MS PGothic</vt:lpstr>
      <vt:lpstr>Arial</vt:lpstr>
      <vt:lpstr>Helvetica</vt:lpstr>
      <vt:lpstr>Monotype Sorts</vt:lpstr>
      <vt:lpstr>Webdings</vt:lpstr>
      <vt:lpstr>Times New Roman</vt:lpstr>
      <vt:lpstr>Symbol</vt:lpstr>
      <vt:lpstr>Courier New</vt:lpstr>
      <vt:lpstr>os-8</vt:lpstr>
      <vt:lpstr>Chapter 10:  Mass-Storage Systems</vt:lpstr>
      <vt:lpstr>Chapter 10:  Mass-Storage Systems</vt:lpstr>
      <vt:lpstr>Objectives</vt:lpstr>
      <vt:lpstr>Overview of Mass Storage Structure</vt:lpstr>
      <vt:lpstr>Moving-head Disk Mechanism</vt:lpstr>
      <vt:lpstr>Magnetic Disks</vt:lpstr>
      <vt:lpstr>Magnetic Disk Performance</vt:lpstr>
      <vt:lpstr>The First Commercial Disk Drive</vt:lpstr>
      <vt:lpstr>Solid-State Disks</vt:lpstr>
      <vt:lpstr>Magnetic Tape</vt:lpstr>
      <vt:lpstr>Magnetic Tape</vt:lpstr>
      <vt:lpstr>Disk Structure</vt:lpstr>
      <vt:lpstr>Disk Structure</vt:lpstr>
      <vt:lpstr>Disk Attachment</vt:lpstr>
      <vt:lpstr>Storage Array</vt:lpstr>
      <vt:lpstr>Storage Area Network</vt:lpstr>
      <vt:lpstr>Storage Area Network (Cont.)</vt:lpstr>
      <vt:lpstr>Network-Attached Storage</vt:lpstr>
      <vt:lpstr>Disk Scheduling</vt:lpstr>
      <vt:lpstr>Disk Scheduling (Cont.)</vt:lpstr>
      <vt:lpstr>Disk Scheduling (Cont.)</vt:lpstr>
      <vt:lpstr>Disk Scheduling (Cont.)</vt:lpstr>
      <vt:lpstr>FCFS</vt:lpstr>
      <vt:lpstr>SSTF</vt:lpstr>
      <vt:lpstr>SSTF (Cont.)</vt:lpstr>
      <vt:lpstr>SCAN</vt:lpstr>
      <vt:lpstr>SCAN (Cont.)</vt:lpstr>
      <vt:lpstr>C-SCAN</vt:lpstr>
      <vt:lpstr>C-SCAN (Cont.)</vt:lpstr>
      <vt:lpstr>C-LOOK</vt:lpstr>
      <vt:lpstr>C-LOOK (Cont.)</vt:lpstr>
      <vt:lpstr>Selecting a Disk-Scheduling Algorithm</vt:lpstr>
      <vt:lpstr>Selecting a Disk-Scheduling Algorithm</vt:lpstr>
      <vt:lpstr>Disk Management</vt:lpstr>
      <vt:lpstr>Disk Management</vt:lpstr>
      <vt:lpstr>Booting from a Disk in Windows</vt:lpstr>
      <vt:lpstr>Virtual Memory: Swap-Space</vt:lpstr>
      <vt:lpstr>Virtual Memory: Swap-Space</vt:lpstr>
      <vt:lpstr>Virtual Memory: Swap-Space</vt:lpstr>
      <vt:lpstr>Data Structures for Swapping on  Linux Systems</vt:lpstr>
      <vt:lpstr>RAID Structure</vt:lpstr>
      <vt:lpstr>RAID (Cont.)</vt:lpstr>
      <vt:lpstr>RAID (0 + 1) and (1 + 0)</vt:lpstr>
      <vt:lpstr>RAID (Cont.)</vt:lpstr>
      <vt:lpstr>RAID Levels</vt:lpstr>
      <vt:lpstr>Other Features</vt:lpstr>
      <vt:lpstr>End of Chapter 10</vt:lpstr>
    </vt:vector>
  </TitlesOfParts>
  <Company>Lucent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1.01</dc:title>
  <dc:creator>Lucent End User</dc:creator>
  <cp:lastModifiedBy>ROSE, JOHN</cp:lastModifiedBy>
  <cp:revision>178</cp:revision>
  <cp:lastPrinted>2011-04-11T19:58:11Z</cp:lastPrinted>
  <dcterms:created xsi:type="dcterms:W3CDTF">2011-04-11T19:57:28Z</dcterms:created>
  <dcterms:modified xsi:type="dcterms:W3CDTF">2020-04-01T21:34:10Z</dcterms:modified>
</cp:coreProperties>
</file>